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64" r:id="rId7"/>
    <p:sldId id="265" r:id="rId8"/>
    <p:sldId id="266" r:id="rId9"/>
    <p:sldId id="267" r:id="rId10"/>
    <p:sldId id="259" r:id="rId11"/>
    <p:sldId id="258" r:id="rId1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CCFFFF"/>
    <a:srgbClr val="A4D5E0"/>
    <a:srgbClr val="00CCFF"/>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7" autoAdjust="0"/>
    <p:restoredTop sz="94660"/>
  </p:normalViewPr>
  <p:slideViewPr>
    <p:cSldViewPr snapToGrid="0">
      <p:cViewPr varScale="1">
        <p:scale>
          <a:sx n="86" d="100"/>
          <a:sy n="86" d="100"/>
        </p:scale>
        <p:origin x="55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p:cNvSpPr>
            <a:spLocks noGrp="1"/>
          </p:cNvSpPr>
          <p:nvPr>
            <p:ph type="dt" sz="half" idx="10"/>
          </p:nvPr>
        </p:nvSpPr>
        <p:spPr/>
        <p:txBody>
          <a:bodyPr/>
          <a:lstStyle/>
          <a:p>
            <a:fld id="{369DED4E-FCA5-4F21-8876-51E0F829198D}" type="datetimeFigureOut">
              <a:rPr lang="fi-FI" smtClean="0"/>
              <a:t>29.1.2025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41D83CF-728A-4F5C-9F04-11F2903412E1}" type="slidenum">
              <a:rPr lang="fi-FI" smtClean="0"/>
              <a:t>‹#›</a:t>
            </a:fld>
            <a:endParaRPr lang="fi-FI"/>
          </a:p>
        </p:txBody>
      </p:sp>
    </p:spTree>
    <p:extLst>
      <p:ext uri="{BB962C8B-B14F-4D97-AF65-F5344CB8AC3E}">
        <p14:creationId xmlns:p14="http://schemas.microsoft.com/office/powerpoint/2010/main" val="12923571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369DED4E-FCA5-4F21-8876-51E0F829198D}" type="datetimeFigureOut">
              <a:rPr lang="fi-FI" smtClean="0"/>
              <a:t>29.1.2025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41D83CF-728A-4F5C-9F04-11F2903412E1}" type="slidenum">
              <a:rPr lang="fi-FI" smtClean="0"/>
              <a:t>‹#›</a:t>
            </a:fld>
            <a:endParaRPr lang="fi-FI"/>
          </a:p>
        </p:txBody>
      </p:sp>
    </p:spTree>
    <p:extLst>
      <p:ext uri="{BB962C8B-B14F-4D97-AF65-F5344CB8AC3E}">
        <p14:creationId xmlns:p14="http://schemas.microsoft.com/office/powerpoint/2010/main" val="346616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369DED4E-FCA5-4F21-8876-51E0F829198D}" type="datetimeFigureOut">
              <a:rPr lang="fi-FI" smtClean="0"/>
              <a:t>29.1.2025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41D83CF-728A-4F5C-9F04-11F2903412E1}" type="slidenum">
              <a:rPr lang="fi-FI" smtClean="0"/>
              <a:t>‹#›</a:t>
            </a:fld>
            <a:endParaRPr lang="fi-FI"/>
          </a:p>
        </p:txBody>
      </p:sp>
    </p:spTree>
    <p:extLst>
      <p:ext uri="{BB962C8B-B14F-4D97-AF65-F5344CB8AC3E}">
        <p14:creationId xmlns:p14="http://schemas.microsoft.com/office/powerpoint/2010/main" val="1677629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10"/>
          </p:nvPr>
        </p:nvSpPr>
        <p:spPr/>
        <p:txBody>
          <a:bodyPr/>
          <a:lstStyle/>
          <a:p>
            <a:fld id="{369DED4E-FCA5-4F21-8876-51E0F829198D}" type="datetimeFigureOut">
              <a:rPr lang="fi-FI" smtClean="0"/>
              <a:t>29.1.2025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41D83CF-728A-4F5C-9F04-11F2903412E1}" type="slidenum">
              <a:rPr lang="fi-FI" smtClean="0"/>
              <a:t>‹#›</a:t>
            </a:fld>
            <a:endParaRPr lang="fi-FI"/>
          </a:p>
        </p:txBody>
      </p:sp>
    </p:spTree>
    <p:extLst>
      <p:ext uri="{BB962C8B-B14F-4D97-AF65-F5344CB8AC3E}">
        <p14:creationId xmlns:p14="http://schemas.microsoft.com/office/powerpoint/2010/main" val="2380070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69DED4E-FCA5-4F21-8876-51E0F829198D}" type="datetimeFigureOut">
              <a:rPr lang="fi-FI" smtClean="0"/>
              <a:t>29.1.2025</a:t>
            </a:fld>
            <a:endParaRPr lang="fi-FI"/>
          </a:p>
        </p:txBody>
      </p:sp>
      <p:sp>
        <p:nvSpPr>
          <p:cNvPr id="5" name="Footer Placeholder 4"/>
          <p:cNvSpPr>
            <a:spLocks noGrp="1"/>
          </p:cNvSpPr>
          <p:nvPr>
            <p:ph type="ftr" sz="quarter" idx="11"/>
          </p:nvPr>
        </p:nvSpPr>
        <p:spPr/>
        <p:txBody>
          <a:bodyPr/>
          <a:lstStyle/>
          <a:p>
            <a:endParaRPr lang="fi-FI"/>
          </a:p>
        </p:txBody>
      </p:sp>
      <p:sp>
        <p:nvSpPr>
          <p:cNvPr id="6" name="Slide Number Placeholder 5"/>
          <p:cNvSpPr>
            <a:spLocks noGrp="1"/>
          </p:cNvSpPr>
          <p:nvPr>
            <p:ph type="sldNum" sz="quarter" idx="12"/>
          </p:nvPr>
        </p:nvSpPr>
        <p:spPr/>
        <p:txBody>
          <a:bodyPr/>
          <a:lstStyle/>
          <a:p>
            <a:fld id="{641D83CF-728A-4F5C-9F04-11F2903412E1}" type="slidenum">
              <a:rPr lang="fi-FI" smtClean="0"/>
              <a:t>‹#›</a:t>
            </a:fld>
            <a:endParaRPr lang="fi-FI"/>
          </a:p>
        </p:txBody>
      </p:sp>
    </p:spTree>
    <p:extLst>
      <p:ext uri="{BB962C8B-B14F-4D97-AF65-F5344CB8AC3E}">
        <p14:creationId xmlns:p14="http://schemas.microsoft.com/office/powerpoint/2010/main" val="1696538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p:cNvSpPr>
            <a:spLocks noGrp="1"/>
          </p:cNvSpPr>
          <p:nvPr>
            <p:ph type="dt" sz="half" idx="10"/>
          </p:nvPr>
        </p:nvSpPr>
        <p:spPr/>
        <p:txBody>
          <a:bodyPr/>
          <a:lstStyle/>
          <a:p>
            <a:fld id="{369DED4E-FCA5-4F21-8876-51E0F829198D}" type="datetimeFigureOut">
              <a:rPr lang="fi-FI" smtClean="0"/>
              <a:t>29.1.2025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641D83CF-728A-4F5C-9F04-11F2903412E1}" type="slidenum">
              <a:rPr lang="fi-FI" smtClean="0"/>
              <a:t>‹#›</a:t>
            </a:fld>
            <a:endParaRPr lang="fi-FI"/>
          </a:p>
        </p:txBody>
      </p:sp>
    </p:spTree>
    <p:extLst>
      <p:ext uri="{BB962C8B-B14F-4D97-AF65-F5344CB8AC3E}">
        <p14:creationId xmlns:p14="http://schemas.microsoft.com/office/powerpoint/2010/main" val="3057562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p:cNvSpPr>
            <a:spLocks noGrp="1"/>
          </p:cNvSpPr>
          <p:nvPr>
            <p:ph type="dt" sz="half" idx="10"/>
          </p:nvPr>
        </p:nvSpPr>
        <p:spPr/>
        <p:txBody>
          <a:bodyPr/>
          <a:lstStyle/>
          <a:p>
            <a:fld id="{369DED4E-FCA5-4F21-8876-51E0F829198D}" type="datetimeFigureOut">
              <a:rPr lang="fi-FI" smtClean="0"/>
              <a:t>29.1.2025</a:t>
            </a:fld>
            <a:endParaRPr lang="fi-FI"/>
          </a:p>
        </p:txBody>
      </p:sp>
      <p:sp>
        <p:nvSpPr>
          <p:cNvPr id="8" name="Footer Placeholder 7"/>
          <p:cNvSpPr>
            <a:spLocks noGrp="1"/>
          </p:cNvSpPr>
          <p:nvPr>
            <p:ph type="ftr" sz="quarter" idx="11"/>
          </p:nvPr>
        </p:nvSpPr>
        <p:spPr/>
        <p:txBody>
          <a:bodyPr/>
          <a:lstStyle/>
          <a:p>
            <a:endParaRPr lang="fi-FI"/>
          </a:p>
        </p:txBody>
      </p:sp>
      <p:sp>
        <p:nvSpPr>
          <p:cNvPr id="9" name="Slide Number Placeholder 8"/>
          <p:cNvSpPr>
            <a:spLocks noGrp="1"/>
          </p:cNvSpPr>
          <p:nvPr>
            <p:ph type="sldNum" sz="quarter" idx="12"/>
          </p:nvPr>
        </p:nvSpPr>
        <p:spPr/>
        <p:txBody>
          <a:bodyPr/>
          <a:lstStyle/>
          <a:p>
            <a:fld id="{641D83CF-728A-4F5C-9F04-11F2903412E1}" type="slidenum">
              <a:rPr lang="fi-FI" smtClean="0"/>
              <a:t>‹#›</a:t>
            </a:fld>
            <a:endParaRPr lang="fi-FI"/>
          </a:p>
        </p:txBody>
      </p:sp>
    </p:spTree>
    <p:extLst>
      <p:ext uri="{BB962C8B-B14F-4D97-AF65-F5344CB8AC3E}">
        <p14:creationId xmlns:p14="http://schemas.microsoft.com/office/powerpoint/2010/main" val="464175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Date Placeholder 2"/>
          <p:cNvSpPr>
            <a:spLocks noGrp="1"/>
          </p:cNvSpPr>
          <p:nvPr>
            <p:ph type="dt" sz="half" idx="10"/>
          </p:nvPr>
        </p:nvSpPr>
        <p:spPr/>
        <p:txBody>
          <a:bodyPr/>
          <a:lstStyle/>
          <a:p>
            <a:fld id="{369DED4E-FCA5-4F21-8876-51E0F829198D}" type="datetimeFigureOut">
              <a:rPr lang="fi-FI" smtClean="0"/>
              <a:t>29.1.2025</a:t>
            </a:fld>
            <a:endParaRPr lang="fi-FI"/>
          </a:p>
        </p:txBody>
      </p:sp>
      <p:sp>
        <p:nvSpPr>
          <p:cNvPr id="4" name="Footer Placeholder 3"/>
          <p:cNvSpPr>
            <a:spLocks noGrp="1"/>
          </p:cNvSpPr>
          <p:nvPr>
            <p:ph type="ftr" sz="quarter" idx="11"/>
          </p:nvPr>
        </p:nvSpPr>
        <p:spPr/>
        <p:txBody>
          <a:bodyPr/>
          <a:lstStyle/>
          <a:p>
            <a:endParaRPr lang="fi-FI"/>
          </a:p>
        </p:txBody>
      </p:sp>
      <p:sp>
        <p:nvSpPr>
          <p:cNvPr id="5" name="Slide Number Placeholder 4"/>
          <p:cNvSpPr>
            <a:spLocks noGrp="1"/>
          </p:cNvSpPr>
          <p:nvPr>
            <p:ph type="sldNum" sz="quarter" idx="12"/>
          </p:nvPr>
        </p:nvSpPr>
        <p:spPr/>
        <p:txBody>
          <a:bodyPr/>
          <a:lstStyle/>
          <a:p>
            <a:fld id="{641D83CF-728A-4F5C-9F04-11F2903412E1}" type="slidenum">
              <a:rPr lang="fi-FI" smtClean="0"/>
              <a:t>‹#›</a:t>
            </a:fld>
            <a:endParaRPr lang="fi-FI"/>
          </a:p>
        </p:txBody>
      </p:sp>
    </p:spTree>
    <p:extLst>
      <p:ext uri="{BB962C8B-B14F-4D97-AF65-F5344CB8AC3E}">
        <p14:creationId xmlns:p14="http://schemas.microsoft.com/office/powerpoint/2010/main" val="1007827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9DED4E-FCA5-4F21-8876-51E0F829198D}" type="datetimeFigureOut">
              <a:rPr lang="fi-FI" smtClean="0"/>
              <a:t>29.1.2025</a:t>
            </a:fld>
            <a:endParaRPr lang="fi-FI"/>
          </a:p>
        </p:txBody>
      </p:sp>
      <p:sp>
        <p:nvSpPr>
          <p:cNvPr id="3" name="Footer Placeholder 2"/>
          <p:cNvSpPr>
            <a:spLocks noGrp="1"/>
          </p:cNvSpPr>
          <p:nvPr>
            <p:ph type="ftr" sz="quarter" idx="11"/>
          </p:nvPr>
        </p:nvSpPr>
        <p:spPr/>
        <p:txBody>
          <a:bodyPr/>
          <a:lstStyle/>
          <a:p>
            <a:endParaRPr lang="fi-FI"/>
          </a:p>
        </p:txBody>
      </p:sp>
      <p:sp>
        <p:nvSpPr>
          <p:cNvPr id="4" name="Slide Number Placeholder 3"/>
          <p:cNvSpPr>
            <a:spLocks noGrp="1"/>
          </p:cNvSpPr>
          <p:nvPr>
            <p:ph type="sldNum" sz="quarter" idx="12"/>
          </p:nvPr>
        </p:nvSpPr>
        <p:spPr/>
        <p:txBody>
          <a:bodyPr/>
          <a:lstStyle/>
          <a:p>
            <a:fld id="{641D83CF-728A-4F5C-9F04-11F2903412E1}" type="slidenum">
              <a:rPr lang="fi-FI" smtClean="0"/>
              <a:t>‹#›</a:t>
            </a:fld>
            <a:endParaRPr lang="fi-FI"/>
          </a:p>
        </p:txBody>
      </p:sp>
    </p:spTree>
    <p:extLst>
      <p:ext uri="{BB962C8B-B14F-4D97-AF65-F5344CB8AC3E}">
        <p14:creationId xmlns:p14="http://schemas.microsoft.com/office/powerpoint/2010/main" val="2732395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9DED4E-FCA5-4F21-8876-51E0F829198D}" type="datetimeFigureOut">
              <a:rPr lang="fi-FI" smtClean="0"/>
              <a:t>29.1.2025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641D83CF-728A-4F5C-9F04-11F2903412E1}" type="slidenum">
              <a:rPr lang="fi-FI" smtClean="0"/>
              <a:t>‹#›</a:t>
            </a:fld>
            <a:endParaRPr lang="fi-FI"/>
          </a:p>
        </p:txBody>
      </p:sp>
    </p:spTree>
    <p:extLst>
      <p:ext uri="{BB962C8B-B14F-4D97-AF65-F5344CB8AC3E}">
        <p14:creationId xmlns:p14="http://schemas.microsoft.com/office/powerpoint/2010/main" val="680386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9DED4E-FCA5-4F21-8876-51E0F829198D}" type="datetimeFigureOut">
              <a:rPr lang="fi-FI" smtClean="0"/>
              <a:t>29.1.2025</a:t>
            </a:fld>
            <a:endParaRPr lang="fi-FI"/>
          </a:p>
        </p:txBody>
      </p:sp>
      <p:sp>
        <p:nvSpPr>
          <p:cNvPr id="6" name="Footer Placeholder 5"/>
          <p:cNvSpPr>
            <a:spLocks noGrp="1"/>
          </p:cNvSpPr>
          <p:nvPr>
            <p:ph type="ftr" sz="quarter" idx="11"/>
          </p:nvPr>
        </p:nvSpPr>
        <p:spPr/>
        <p:txBody>
          <a:bodyPr/>
          <a:lstStyle/>
          <a:p>
            <a:endParaRPr lang="fi-FI"/>
          </a:p>
        </p:txBody>
      </p:sp>
      <p:sp>
        <p:nvSpPr>
          <p:cNvPr id="7" name="Slide Number Placeholder 6"/>
          <p:cNvSpPr>
            <a:spLocks noGrp="1"/>
          </p:cNvSpPr>
          <p:nvPr>
            <p:ph type="sldNum" sz="quarter" idx="12"/>
          </p:nvPr>
        </p:nvSpPr>
        <p:spPr/>
        <p:txBody>
          <a:bodyPr/>
          <a:lstStyle/>
          <a:p>
            <a:fld id="{641D83CF-728A-4F5C-9F04-11F2903412E1}" type="slidenum">
              <a:rPr lang="fi-FI" smtClean="0"/>
              <a:t>‹#›</a:t>
            </a:fld>
            <a:endParaRPr lang="fi-FI"/>
          </a:p>
        </p:txBody>
      </p:sp>
    </p:spTree>
    <p:extLst>
      <p:ext uri="{BB962C8B-B14F-4D97-AF65-F5344CB8AC3E}">
        <p14:creationId xmlns:p14="http://schemas.microsoft.com/office/powerpoint/2010/main" val="259854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9DED4E-FCA5-4F21-8876-51E0F829198D}" type="datetimeFigureOut">
              <a:rPr lang="fi-FI" smtClean="0"/>
              <a:t>29.1.2025</a:t>
            </a:fld>
            <a:endParaRPr lang="fi-FI"/>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D83CF-728A-4F5C-9F04-11F2903412E1}" type="slidenum">
              <a:rPr lang="fi-FI" smtClean="0"/>
              <a:t>‹#›</a:t>
            </a:fld>
            <a:endParaRPr lang="fi-FI"/>
          </a:p>
        </p:txBody>
      </p:sp>
    </p:spTree>
    <p:extLst>
      <p:ext uri="{BB962C8B-B14F-4D97-AF65-F5344CB8AC3E}">
        <p14:creationId xmlns:p14="http://schemas.microsoft.com/office/powerpoint/2010/main" val="1124213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5956" y="2414209"/>
            <a:ext cx="9635128" cy="3927085"/>
          </a:xfrm>
        </p:spPr>
        <p:txBody>
          <a:bodyPr>
            <a:normAutofit fontScale="90000"/>
          </a:bodyPr>
          <a:lstStyle/>
          <a:p>
            <a:r>
              <a:rPr lang="en-US" b="1" dirty="0"/>
              <a:t>Gap analysis of the existing Arctic Science Co-Operations (AASCO) </a:t>
            </a:r>
            <a:br>
              <a:rPr lang="en-US" b="1" dirty="0"/>
            </a:br>
            <a:r>
              <a:rPr lang="en-US" b="1" dirty="0"/>
              <a:t>4-5 Feb 2025</a:t>
            </a:r>
            <a:br>
              <a:rPr lang="en-US" b="1" dirty="0"/>
            </a:br>
            <a:br>
              <a:rPr lang="en-US" b="1" dirty="0"/>
            </a:br>
            <a:r>
              <a:rPr lang="en-US" b="1" dirty="0"/>
              <a:t>Round Tables Discussions</a:t>
            </a:r>
            <a:endParaRPr lang="fi-FI" sz="31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0596" y="-29100"/>
            <a:ext cx="3748554" cy="2478300"/>
          </a:xfrm>
          <a:prstGeom prst="rect">
            <a:avLst/>
          </a:prstGeom>
          <a:solidFill>
            <a:schemeClr val="bg1"/>
          </a:solidFill>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9150" y="669091"/>
            <a:ext cx="4131895" cy="1081917"/>
          </a:xfrm>
          <a:prstGeom prst="rect">
            <a:avLst/>
          </a:prstGeom>
          <a:noFill/>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075" y="516706"/>
            <a:ext cx="3037691" cy="1315395"/>
          </a:xfrm>
          <a:prstGeom prst="rect">
            <a:avLst/>
          </a:prstGeom>
          <a:solidFill>
            <a:schemeClr val="bg1"/>
          </a:solidFill>
        </p:spPr>
      </p:pic>
    </p:spTree>
    <p:extLst>
      <p:ext uri="{BB962C8B-B14F-4D97-AF65-F5344CB8AC3E}">
        <p14:creationId xmlns:p14="http://schemas.microsoft.com/office/powerpoint/2010/main" val="3657083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5742" y="2201663"/>
            <a:ext cx="9402557" cy="896124"/>
          </a:xfrm>
        </p:spPr>
        <p:txBody>
          <a:bodyPr>
            <a:normAutofit fontScale="90000"/>
          </a:bodyPr>
          <a:lstStyle/>
          <a:p>
            <a:pPr algn="l"/>
            <a:r>
              <a:rPr lang="fi-FI" sz="3100" b="1" dirty="0"/>
              <a:t>TABLE : ”</a:t>
            </a:r>
            <a:r>
              <a:rPr lang="fi-FI" sz="3100" b="1" dirty="0" err="1"/>
              <a:t>name</a:t>
            </a:r>
            <a:r>
              <a:rPr lang="fi-FI" sz="3100" b="1" dirty="0"/>
              <a:t>”</a:t>
            </a:r>
            <a:br>
              <a:rPr lang="fi-FI" sz="3100" b="1" dirty="0"/>
            </a:br>
            <a:r>
              <a:rPr lang="fi-FI" sz="3100" b="1" dirty="0" err="1"/>
              <a:t>Discussion</a:t>
            </a:r>
            <a:r>
              <a:rPr lang="fi-FI" sz="3100" b="1" dirty="0"/>
              <a:t>  </a:t>
            </a:r>
            <a:r>
              <a:rPr lang="fi-FI" sz="3100" b="1" dirty="0" err="1"/>
              <a:t>points</a:t>
            </a:r>
            <a:r>
              <a:rPr lang="fi-FI" sz="3100" b="1" dirty="0"/>
              <a:t> TBD</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0596" y="-29100"/>
            <a:ext cx="3748554" cy="2478300"/>
          </a:xfrm>
          <a:prstGeom prst="rect">
            <a:avLst/>
          </a:prstGeom>
          <a:solidFill>
            <a:schemeClr val="bg1"/>
          </a:solidFill>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9150" y="669091"/>
            <a:ext cx="4131895" cy="1081917"/>
          </a:xfrm>
          <a:prstGeom prst="rect">
            <a:avLst/>
          </a:prstGeom>
          <a:noFill/>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075" y="516706"/>
            <a:ext cx="3037691" cy="1315395"/>
          </a:xfrm>
          <a:prstGeom prst="rect">
            <a:avLst/>
          </a:prstGeom>
          <a:solidFill>
            <a:schemeClr val="bg1"/>
          </a:solidFill>
        </p:spPr>
      </p:pic>
    </p:spTree>
    <p:extLst>
      <p:ext uri="{BB962C8B-B14F-4D97-AF65-F5344CB8AC3E}">
        <p14:creationId xmlns:p14="http://schemas.microsoft.com/office/powerpoint/2010/main" val="1548968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5742" y="2201663"/>
            <a:ext cx="9402557" cy="896124"/>
          </a:xfrm>
        </p:spPr>
        <p:txBody>
          <a:bodyPr>
            <a:normAutofit fontScale="90000"/>
          </a:bodyPr>
          <a:lstStyle/>
          <a:p>
            <a:pPr algn="l"/>
            <a:r>
              <a:rPr lang="fi-FI" sz="3100" b="1" dirty="0"/>
              <a:t>TABLE : ”</a:t>
            </a:r>
            <a:r>
              <a:rPr lang="fi-FI" sz="3100" b="1"/>
              <a:t>name”</a:t>
            </a:r>
            <a:br>
              <a:rPr lang="fi-FI" sz="3100" b="1" dirty="0"/>
            </a:br>
            <a:r>
              <a:rPr lang="fi-FI" sz="3100" b="1" dirty="0"/>
              <a:t>Key  Message(s)</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0596" y="-29100"/>
            <a:ext cx="3748554" cy="2478300"/>
          </a:xfrm>
          <a:prstGeom prst="rect">
            <a:avLst/>
          </a:prstGeom>
          <a:solidFill>
            <a:schemeClr val="bg1"/>
          </a:solidFill>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9150" y="669091"/>
            <a:ext cx="4131895" cy="1081917"/>
          </a:xfrm>
          <a:prstGeom prst="rect">
            <a:avLst/>
          </a:prstGeom>
          <a:noFill/>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075" y="516706"/>
            <a:ext cx="3037691" cy="1315395"/>
          </a:xfrm>
          <a:prstGeom prst="rect">
            <a:avLst/>
          </a:prstGeom>
          <a:solidFill>
            <a:schemeClr val="bg1"/>
          </a:solidFill>
        </p:spPr>
      </p:pic>
    </p:spTree>
    <p:extLst>
      <p:ext uri="{BB962C8B-B14F-4D97-AF65-F5344CB8AC3E}">
        <p14:creationId xmlns:p14="http://schemas.microsoft.com/office/powerpoint/2010/main" val="2264646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4710" y="2093699"/>
            <a:ext cx="11142580" cy="4740675"/>
          </a:xfrm>
        </p:spPr>
        <p:txBody>
          <a:bodyPr>
            <a:normAutofit/>
          </a:bodyPr>
          <a:lstStyle/>
          <a:p>
            <a:pPr indent="828040" algn="l">
              <a:lnSpc>
                <a:spcPct val="107000"/>
              </a:lnSpc>
              <a:spcAft>
                <a:spcPts val="800"/>
              </a:spcAft>
            </a:pPr>
            <a:r>
              <a:rPr lang="en-GB" sz="2000" b="1" dirty="0">
                <a:effectLst/>
                <a:latin typeface="Calibri Light" panose="020F0302020204030204" pitchFamily="34" charset="0"/>
                <a:ea typeface="Calibri" panose="020F0502020204030204" pitchFamily="34" charset="0"/>
                <a:cs typeface="Times New Roman" panose="02020603050405020304" pitchFamily="18" charset="0"/>
              </a:rPr>
              <a:t>Table-1	Arctic Sea ice and </a:t>
            </a:r>
            <a:r>
              <a:rPr lang="en-GB" sz="2000" b="1" dirty="0">
                <a:effectLst/>
                <a:latin typeface="Calibri Light" panose="020F0302020204030204" pitchFamily="34" charset="0"/>
                <a:ea typeface="Times New Roman" panose="02020603050405020304" pitchFamily="18" charset="0"/>
                <a:cs typeface="Times New Roman" panose="02020603050405020304" pitchFamily="18" charset="0"/>
              </a:rPr>
              <a:t>Greenland Ice Sheet </a:t>
            </a:r>
            <a:r>
              <a:rPr lang="en-GB" sz="2000" b="1" dirty="0">
                <a:effectLst/>
                <a:latin typeface="Calibri Light" panose="020F0302020204030204" pitchFamily="34" charset="0"/>
                <a:ea typeface="Calibri" panose="020F0502020204030204" pitchFamily="34" charset="0"/>
                <a:cs typeface="Times New Roman" panose="02020603050405020304" pitchFamily="18" charset="0"/>
              </a:rPr>
              <a:t>(ICARP RPT 1)</a:t>
            </a:r>
            <a:br>
              <a:rPr lang="fi-FI" sz="2000" dirty="0">
                <a:effectLst/>
                <a:latin typeface="Calibri" panose="020F0502020204030204" pitchFamily="34" charset="0"/>
                <a:ea typeface="Calibri" panose="020F0502020204030204" pitchFamily="34" charset="0"/>
                <a:cs typeface="Times New Roman" panose="02020603050405020304" pitchFamily="18" charset="0"/>
              </a:rPr>
            </a:br>
            <a:r>
              <a:rPr lang="en-GB" sz="2000" b="1" dirty="0">
                <a:effectLst/>
                <a:latin typeface="Calibri Light" panose="020F0302020204030204" pitchFamily="34" charset="0"/>
                <a:ea typeface="Calibri" panose="020F0502020204030204" pitchFamily="34" charset="0"/>
                <a:cs typeface="Times New Roman" panose="02020603050405020304" pitchFamily="18" charset="0"/>
              </a:rPr>
              <a:t>Chair</a:t>
            </a:r>
            <a:r>
              <a:rPr lang="en-GB" sz="2000" dirty="0">
                <a:effectLst/>
                <a:latin typeface="Calibri Light" panose="020F0302020204030204" pitchFamily="34" charset="0"/>
                <a:ea typeface="Calibri" panose="020F0502020204030204" pitchFamily="34" charset="0"/>
                <a:cs typeface="Times New Roman" panose="02020603050405020304" pitchFamily="18" charset="0"/>
              </a:rPr>
              <a:t> 	Petteri Uotila, University of Helsinki</a:t>
            </a:r>
            <a:br>
              <a:rPr lang="fi-FI" sz="2000" dirty="0">
                <a:effectLst/>
                <a:latin typeface="Calibri" panose="020F0502020204030204" pitchFamily="34" charset="0"/>
                <a:ea typeface="Calibri" panose="020F0502020204030204" pitchFamily="34" charset="0"/>
                <a:cs typeface="Times New Roman" panose="02020603050405020304" pitchFamily="18" charset="0"/>
              </a:rPr>
            </a:br>
            <a:r>
              <a:rPr lang="en-GB" sz="2000" b="1" dirty="0">
                <a:effectLst/>
                <a:latin typeface="Calibri Light" panose="020F0302020204030204" pitchFamily="34" charset="0"/>
                <a:ea typeface="Calibri" panose="020F0502020204030204" pitchFamily="34" charset="0"/>
                <a:cs typeface="Times New Roman" panose="02020603050405020304" pitchFamily="18" charset="0"/>
              </a:rPr>
              <a:t>Co-chair 	</a:t>
            </a:r>
            <a:r>
              <a:rPr lang="en-GB" sz="2000" dirty="0">
                <a:effectLst/>
                <a:latin typeface="Calibri Light" panose="020F0302020204030204" pitchFamily="34" charset="0"/>
                <a:ea typeface="Times New Roman" panose="02020603050405020304" pitchFamily="18" charset="0"/>
                <a:cs typeface="Times New Roman" panose="02020603050405020304" pitchFamily="18" charset="0"/>
              </a:rPr>
              <a:t>Angelika Humbert, </a:t>
            </a:r>
            <a:r>
              <a:rPr lang="en-GB" sz="2000" dirty="0">
                <a:effectLst/>
                <a:latin typeface="Calibri Light" panose="020F0302020204030204" pitchFamily="34" charset="0"/>
                <a:ea typeface="Calibri" panose="020F0502020204030204" pitchFamily="34" charset="0"/>
                <a:cs typeface="Times New Roman" panose="02020603050405020304" pitchFamily="18" charset="0"/>
              </a:rPr>
              <a:t>The</a:t>
            </a:r>
            <a:r>
              <a:rPr lang="en-GB" sz="2000" i="1" dirty="0">
                <a:effectLst/>
                <a:latin typeface="Calibri Light" panose="020F0302020204030204" pitchFamily="34" charset="0"/>
                <a:ea typeface="Calibri" panose="020F0502020204030204" pitchFamily="34" charset="0"/>
                <a:cs typeface="Times New Roman" panose="02020603050405020304" pitchFamily="18" charset="0"/>
              </a:rPr>
              <a:t> Alfred Wegener Institute</a:t>
            </a:r>
            <a:r>
              <a:rPr lang="en-GB" sz="2000"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2000" dirty="0">
                <a:effectLst/>
                <a:latin typeface="Calibri" panose="020F0502020204030204" pitchFamily="34" charset="0"/>
                <a:ea typeface="Calibri" panose="020F0502020204030204" pitchFamily="34" charset="0"/>
                <a:cs typeface="Times New Roman" panose="02020603050405020304" pitchFamily="18" charset="0"/>
              </a:rPr>
            </a:br>
            <a:r>
              <a:rPr lang="en-GB" sz="2000"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2000" dirty="0">
                <a:effectLst/>
                <a:latin typeface="Calibri" panose="020F0502020204030204" pitchFamily="34" charset="0"/>
                <a:ea typeface="Calibri" panose="020F0502020204030204" pitchFamily="34" charset="0"/>
                <a:cs typeface="Times New Roman" panose="02020603050405020304" pitchFamily="18" charset="0"/>
              </a:rPr>
            </a:br>
            <a:r>
              <a:rPr lang="fi-FI" sz="2000" b="1" dirty="0" err="1">
                <a:effectLst/>
                <a:latin typeface="Calibri Light" panose="020F0302020204030204" pitchFamily="34" charset="0"/>
                <a:ea typeface="Times New Roman" panose="02020603050405020304" pitchFamily="18" charset="0"/>
                <a:cs typeface="Times New Roman" panose="02020603050405020304" pitchFamily="18" charset="0"/>
              </a:rPr>
              <a:t>Guiding</a:t>
            </a:r>
            <a:r>
              <a:rPr lang="fi-FI" sz="2000" b="1"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fi-FI" sz="2000" b="1" dirty="0" err="1">
                <a:effectLst/>
                <a:latin typeface="Calibri Light" panose="020F0302020204030204" pitchFamily="34" charset="0"/>
                <a:ea typeface="Times New Roman" panose="02020603050405020304" pitchFamily="18" charset="0"/>
                <a:cs typeface="Times New Roman" panose="02020603050405020304" pitchFamily="18" charset="0"/>
              </a:rPr>
              <a:t>questions</a:t>
            </a:r>
            <a:r>
              <a:rPr lang="fi-FI" sz="2000" b="1"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2000" dirty="0">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What are the main research priorities related to Arctic sea ice?</a:t>
            </a:r>
            <a:br>
              <a:rPr lang="fi-FI" sz="2000" dirty="0">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How could observations and monitoring support these research priorities?</a:t>
            </a:r>
            <a:br>
              <a:rPr lang="fi-FI" sz="2000" dirty="0">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What would be the next steps in implementing supportive actions</a:t>
            </a:r>
            <a:br>
              <a:rPr lang="fi-FI" sz="2000" dirty="0">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How to monitor adequately the state of the Greenland Ice Sheet - from surface processes to sea level rise?</a:t>
            </a:r>
            <a:br>
              <a:rPr lang="fi-FI" sz="2000" dirty="0">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How to increase knowledge on processes of the ice sheet hydrology?</a:t>
            </a:r>
            <a:br>
              <a:rPr lang="fi-FI" sz="2000" dirty="0">
                <a:effectLst/>
                <a:latin typeface="Calibri" panose="020F0502020204030204" pitchFamily="34" charset="0"/>
                <a:ea typeface="Calibri" panose="020F0502020204030204" pitchFamily="34" charset="0"/>
                <a:cs typeface="Times New Roman" panose="02020603050405020304" pitchFamily="18" charset="0"/>
              </a:rPr>
            </a:br>
            <a:r>
              <a:rPr lang="en-GB" sz="20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How to do we best foster coordinated monitoring programs of Greenland in the International Polar Year 2032/33?</a:t>
            </a:r>
            <a:br>
              <a:rPr lang="fi-FI" sz="2000" dirty="0">
                <a:effectLst/>
                <a:latin typeface="Calibri" panose="020F0502020204030204" pitchFamily="34" charset="0"/>
                <a:ea typeface="Calibri" panose="020F0502020204030204" pitchFamily="34" charset="0"/>
                <a:cs typeface="Times New Roman" panose="02020603050405020304" pitchFamily="18" charset="0"/>
              </a:rPr>
            </a:br>
            <a:endParaRPr lang="fi-FI" sz="20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0596" y="-29100"/>
            <a:ext cx="3748554" cy="2478300"/>
          </a:xfrm>
          <a:prstGeom prst="rect">
            <a:avLst/>
          </a:prstGeom>
          <a:solidFill>
            <a:schemeClr val="bg1"/>
          </a:solidFill>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9150" y="669091"/>
            <a:ext cx="4131895" cy="1081917"/>
          </a:xfrm>
          <a:prstGeom prst="rect">
            <a:avLst/>
          </a:prstGeom>
          <a:noFill/>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075" y="516706"/>
            <a:ext cx="3037691" cy="1315395"/>
          </a:xfrm>
          <a:prstGeom prst="rect">
            <a:avLst/>
          </a:prstGeom>
          <a:solidFill>
            <a:schemeClr val="bg1"/>
          </a:solidFill>
        </p:spPr>
      </p:pic>
      <p:sp>
        <p:nvSpPr>
          <p:cNvPr id="3" name="TextBox 2">
            <a:extLst>
              <a:ext uri="{FF2B5EF4-FFF2-40B4-BE49-F238E27FC236}">
                <a16:creationId xmlns:a16="http://schemas.microsoft.com/office/drawing/2014/main" id="{5A4D0356-C4CD-3C02-5A6D-2CF60A072898}"/>
              </a:ext>
            </a:extLst>
          </p:cNvPr>
          <p:cNvSpPr txBox="1"/>
          <p:nvPr/>
        </p:nvSpPr>
        <p:spPr>
          <a:xfrm>
            <a:off x="2583402" y="3586579"/>
            <a:ext cx="184731" cy="369332"/>
          </a:xfrm>
          <a:prstGeom prst="rect">
            <a:avLst/>
          </a:prstGeom>
          <a:noFill/>
        </p:spPr>
        <p:txBody>
          <a:bodyPr wrap="none" rtlCol="0">
            <a:spAutoFit/>
          </a:bodyPr>
          <a:lstStyle/>
          <a:p>
            <a:endParaRPr lang="fi-FI" dirty="0"/>
          </a:p>
        </p:txBody>
      </p:sp>
    </p:spTree>
    <p:extLst>
      <p:ext uri="{BB962C8B-B14F-4D97-AF65-F5344CB8AC3E}">
        <p14:creationId xmlns:p14="http://schemas.microsoft.com/office/powerpoint/2010/main" val="37001382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39867" y="2361196"/>
            <a:ext cx="10465845" cy="4095210"/>
          </a:xfrm>
        </p:spPr>
        <p:txBody>
          <a:bodyPr>
            <a:normAutofit/>
          </a:bodyPr>
          <a:lstStyle/>
          <a:p>
            <a:pPr marL="828040" algn="l">
              <a:lnSpc>
                <a:spcPct val="107000"/>
              </a:lnSpc>
              <a:spcAft>
                <a:spcPts val="800"/>
              </a:spcAft>
            </a:pP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Table-2 	Short-lived climate forcers (SLCFs) (ICARP RPT 1)</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Chair</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 	Heikki Lihavainen, SIOS</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Co-chair </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	</a:t>
            </a:r>
            <a:r>
              <a:rPr lang="en-GB" sz="1800" dirty="0" err="1">
                <a:effectLst/>
                <a:latin typeface="Calibri Light" panose="020F0302020204030204" pitchFamily="34" charset="0"/>
                <a:ea typeface="Calibri" panose="020F0502020204030204" pitchFamily="34" charset="0"/>
                <a:cs typeface="Times New Roman" panose="02020603050405020304" pitchFamily="18" charset="0"/>
              </a:rPr>
              <a:t>Yubao</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 Qui, Digital Belt and Road Program (DBAR)</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Calibri" panose="020F0502020204030204" pitchFamily="34" charset="0"/>
                <a:cs typeface="Times New Roman" panose="02020603050405020304" pitchFamily="18" charset="0"/>
              </a:rPr>
              <a:t>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fi-FI" sz="1800" b="1" dirty="0" err="1">
                <a:effectLst/>
                <a:latin typeface="Calibri Light" panose="020F0302020204030204" pitchFamily="34" charset="0"/>
                <a:ea typeface="Times New Roman" panose="02020603050405020304" pitchFamily="18" charset="0"/>
                <a:cs typeface="Times New Roman" panose="02020603050405020304" pitchFamily="18" charset="0"/>
              </a:rPr>
              <a:t>Guiding</a:t>
            </a:r>
            <a:r>
              <a:rPr lang="fi-FI" sz="1800" b="1"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fi-FI" sz="1800" b="1" dirty="0" err="1">
                <a:effectLst/>
                <a:latin typeface="Calibri Light" panose="020F0302020204030204" pitchFamily="34" charset="0"/>
                <a:ea typeface="Times New Roman" panose="02020603050405020304" pitchFamily="18" charset="0"/>
                <a:cs typeface="Times New Roman" panose="02020603050405020304" pitchFamily="18" charset="0"/>
              </a:rPr>
              <a:t>questions</a:t>
            </a:r>
            <a:r>
              <a:rPr lang="fi-FI" sz="1800" b="1"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What would be the main research priorities and knowledge gaps in context SLCF and Arctic climate?</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What observations and where are required to fill the knowledge gaps and improve Arctic climate projections?</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How to avoid biases caused by SLCF data gaps in understanding SLCF emissions and effects now and in climate projections as half of the Arctic is in many ways inaccessible?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What would be ambitious enough goals for 5</a:t>
            </a:r>
            <a:r>
              <a:rPr lang="en-GB" sz="1800" baseline="300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th</a:t>
            </a:r>
            <a:r>
              <a:rPr lang="en-GB" sz="1800" dirty="0">
                <a:solidFill>
                  <a:srgbClr val="000000"/>
                </a:solidFill>
                <a:effectLst/>
                <a:latin typeface="Calibri Light" panose="020F0302020204030204" pitchFamily="34" charset="0"/>
                <a:ea typeface="Times New Roman" panose="02020603050405020304" pitchFamily="18" charset="0"/>
                <a:cs typeface="Times New Roman" panose="02020603050405020304" pitchFamily="18" charset="0"/>
              </a:rPr>
              <a:t> IPY in SLFC context?</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br>
              <a:rPr lang="fi-FI" sz="2000" dirty="0">
                <a:effectLst/>
                <a:latin typeface="Calibri" panose="020F0502020204030204" pitchFamily="34" charset="0"/>
                <a:ea typeface="Calibri" panose="020F0502020204030204" pitchFamily="34" charset="0"/>
                <a:cs typeface="Times New Roman" panose="02020603050405020304" pitchFamily="18" charset="0"/>
              </a:rPr>
            </a:br>
            <a:endParaRPr lang="fi-FI" sz="20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0596" y="-29100"/>
            <a:ext cx="3748554" cy="2478300"/>
          </a:xfrm>
          <a:prstGeom prst="rect">
            <a:avLst/>
          </a:prstGeom>
          <a:solidFill>
            <a:schemeClr val="bg1"/>
          </a:solidFill>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9150" y="669091"/>
            <a:ext cx="4131895" cy="1081917"/>
          </a:xfrm>
          <a:prstGeom prst="rect">
            <a:avLst/>
          </a:prstGeom>
          <a:noFill/>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075" y="516706"/>
            <a:ext cx="3037691" cy="1315395"/>
          </a:xfrm>
          <a:prstGeom prst="rect">
            <a:avLst/>
          </a:prstGeom>
          <a:solidFill>
            <a:schemeClr val="bg1"/>
          </a:solidFill>
        </p:spPr>
      </p:pic>
      <p:sp>
        <p:nvSpPr>
          <p:cNvPr id="3" name="TextBox 2">
            <a:extLst>
              <a:ext uri="{FF2B5EF4-FFF2-40B4-BE49-F238E27FC236}">
                <a16:creationId xmlns:a16="http://schemas.microsoft.com/office/drawing/2014/main" id="{5A4D0356-C4CD-3C02-5A6D-2CF60A072898}"/>
              </a:ext>
            </a:extLst>
          </p:cNvPr>
          <p:cNvSpPr txBox="1"/>
          <p:nvPr/>
        </p:nvSpPr>
        <p:spPr>
          <a:xfrm>
            <a:off x="2583402" y="3586579"/>
            <a:ext cx="184731" cy="369332"/>
          </a:xfrm>
          <a:prstGeom prst="rect">
            <a:avLst/>
          </a:prstGeom>
          <a:noFill/>
        </p:spPr>
        <p:txBody>
          <a:bodyPr wrap="none" rtlCol="0">
            <a:spAutoFit/>
          </a:bodyPr>
          <a:lstStyle/>
          <a:p>
            <a:endParaRPr lang="fi-FI" dirty="0"/>
          </a:p>
        </p:txBody>
      </p:sp>
    </p:spTree>
    <p:extLst>
      <p:ext uri="{BB962C8B-B14F-4D97-AF65-F5344CB8AC3E}">
        <p14:creationId xmlns:p14="http://schemas.microsoft.com/office/powerpoint/2010/main" val="1936795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5075" y="2530292"/>
            <a:ext cx="10465845" cy="4095210"/>
          </a:xfrm>
        </p:spPr>
        <p:txBody>
          <a:bodyPr>
            <a:normAutofit fontScale="90000"/>
          </a:bodyPr>
          <a:lstStyle/>
          <a:p>
            <a:pPr marL="828040" algn="l">
              <a:lnSpc>
                <a:spcPct val="107000"/>
              </a:lnSpc>
              <a:spcAft>
                <a:spcPts val="800"/>
              </a:spcAft>
            </a:pP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Table-3 	Interplay between Arctic processes and the coupled climate system (ICARP RPT 1)</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Chair	</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Timo Vihma Finnish Meteorological Institute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Co-chair</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 	</a:t>
            </a:r>
            <a:r>
              <a:rPr lang="en-GB" sz="1800" dirty="0" err="1">
                <a:effectLst/>
                <a:latin typeface="Calibri Light" panose="020F0302020204030204" pitchFamily="34" charset="0"/>
                <a:ea typeface="Calibri" panose="020F0502020204030204" pitchFamily="34" charset="0"/>
                <a:cs typeface="Times New Roman" panose="02020603050405020304" pitchFamily="18" charset="0"/>
              </a:rPr>
              <a:t>Dorotea</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 Iovino, Foundation Euro-Mediterranean Centre on Climate Change (CMCC)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Calibri" panose="020F0502020204030204" pitchFamily="34" charset="0"/>
                <a:cs typeface="Times New Roman" panose="02020603050405020304" pitchFamily="18" charset="0"/>
              </a:rPr>
              <a:t>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fi-FI" sz="1800" b="1" dirty="0" err="1">
                <a:effectLst/>
                <a:latin typeface="Calibri Light" panose="020F0302020204030204" pitchFamily="34" charset="0"/>
                <a:ea typeface="Times New Roman" panose="02020603050405020304" pitchFamily="18" charset="0"/>
                <a:cs typeface="Times New Roman" panose="02020603050405020304" pitchFamily="18" charset="0"/>
              </a:rPr>
              <a:t>Guiding</a:t>
            </a:r>
            <a:r>
              <a:rPr lang="fi-FI" sz="1800" b="1"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fi-FI" sz="1800" b="1" dirty="0" err="1">
                <a:effectLst/>
                <a:latin typeface="Calibri Light" panose="020F0302020204030204" pitchFamily="34" charset="0"/>
                <a:ea typeface="Times New Roman" panose="02020603050405020304" pitchFamily="18" charset="0"/>
                <a:cs typeface="Times New Roman" panose="02020603050405020304" pitchFamily="18" charset="0"/>
              </a:rPr>
              <a:t>questions</a:t>
            </a:r>
            <a:r>
              <a:rPr lang="fi-FI" sz="1800" b="1"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What are the key knowledge gaps and research priorities regarding local physical processes in the Arctic atmosphere, ocean, and sea ice?</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How are local processes in the Arctic atmosphere, ocean, and sea ice influenced by heat and moisture transports to the Arctic</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How are climate feedback effects expected to evolve during this century and beyond?</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How do changes in the Arctic system impact weather and climate in mid-latitudes?</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br>
              <a:rPr lang="fi-FI" sz="1800" dirty="0">
                <a:effectLst/>
                <a:latin typeface="Calibri" panose="020F0502020204030204" pitchFamily="34" charset="0"/>
                <a:ea typeface="Calibri" panose="020F0502020204030204" pitchFamily="34" charset="0"/>
                <a:cs typeface="Times New Roman" panose="02020603050405020304" pitchFamily="18" charset="0"/>
              </a:rPr>
            </a:br>
            <a:br>
              <a:rPr lang="fi-FI" sz="2000" dirty="0">
                <a:effectLst/>
                <a:latin typeface="Calibri" panose="020F0502020204030204" pitchFamily="34" charset="0"/>
                <a:ea typeface="Calibri" panose="020F0502020204030204" pitchFamily="34" charset="0"/>
                <a:cs typeface="Times New Roman" panose="02020603050405020304" pitchFamily="18" charset="0"/>
              </a:rPr>
            </a:br>
            <a:endParaRPr lang="fi-FI" sz="20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0596" y="-29100"/>
            <a:ext cx="3748554" cy="2478300"/>
          </a:xfrm>
          <a:prstGeom prst="rect">
            <a:avLst/>
          </a:prstGeom>
          <a:solidFill>
            <a:schemeClr val="bg1"/>
          </a:solidFill>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9150" y="669091"/>
            <a:ext cx="4131895" cy="1081917"/>
          </a:xfrm>
          <a:prstGeom prst="rect">
            <a:avLst/>
          </a:prstGeom>
          <a:noFill/>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075" y="516706"/>
            <a:ext cx="3037691" cy="1315395"/>
          </a:xfrm>
          <a:prstGeom prst="rect">
            <a:avLst/>
          </a:prstGeom>
          <a:solidFill>
            <a:schemeClr val="bg1"/>
          </a:solidFill>
        </p:spPr>
      </p:pic>
      <p:sp>
        <p:nvSpPr>
          <p:cNvPr id="3" name="TextBox 2">
            <a:extLst>
              <a:ext uri="{FF2B5EF4-FFF2-40B4-BE49-F238E27FC236}">
                <a16:creationId xmlns:a16="http://schemas.microsoft.com/office/drawing/2014/main" id="{5A4D0356-C4CD-3C02-5A6D-2CF60A072898}"/>
              </a:ext>
            </a:extLst>
          </p:cNvPr>
          <p:cNvSpPr txBox="1"/>
          <p:nvPr/>
        </p:nvSpPr>
        <p:spPr>
          <a:xfrm>
            <a:off x="2583402" y="3586579"/>
            <a:ext cx="184731" cy="369332"/>
          </a:xfrm>
          <a:prstGeom prst="rect">
            <a:avLst/>
          </a:prstGeom>
          <a:noFill/>
        </p:spPr>
        <p:txBody>
          <a:bodyPr wrap="none" rtlCol="0">
            <a:spAutoFit/>
          </a:bodyPr>
          <a:lstStyle/>
          <a:p>
            <a:endParaRPr lang="fi-FI" dirty="0"/>
          </a:p>
        </p:txBody>
      </p:sp>
    </p:spTree>
    <p:extLst>
      <p:ext uri="{BB962C8B-B14F-4D97-AF65-F5344CB8AC3E}">
        <p14:creationId xmlns:p14="http://schemas.microsoft.com/office/powerpoint/2010/main" val="2158379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5075" y="2530292"/>
            <a:ext cx="10465845" cy="4095210"/>
          </a:xfrm>
        </p:spPr>
        <p:txBody>
          <a:bodyPr>
            <a:normAutofit fontScale="90000"/>
          </a:bodyPr>
          <a:lstStyle/>
          <a:p>
            <a:pPr marL="828040" algn="l">
              <a:lnSpc>
                <a:spcPct val="107000"/>
              </a:lnSpc>
              <a:spcAft>
                <a:spcPts val="800"/>
              </a:spcAft>
            </a:pPr>
            <a:r>
              <a:rPr lang="fr-FR" sz="1800" b="1" dirty="0">
                <a:effectLst/>
                <a:latin typeface="Calibri Light" panose="020F0302020204030204" pitchFamily="34" charset="0"/>
                <a:ea typeface="Calibri" panose="020F0502020204030204" pitchFamily="34" charset="0"/>
                <a:cs typeface="Times New Roman" panose="02020603050405020304" pitchFamily="18" charset="0"/>
              </a:rPr>
              <a:t>Table-4	</a:t>
            </a:r>
            <a:r>
              <a:rPr lang="fr-FR" sz="1800" b="1" dirty="0" err="1">
                <a:effectLst/>
                <a:latin typeface="Calibri Light" panose="020F0302020204030204" pitchFamily="34" charset="0"/>
                <a:ea typeface="Calibri" panose="020F0502020204030204" pitchFamily="34" charset="0"/>
                <a:cs typeface="Times New Roman" panose="02020603050405020304" pitchFamily="18" charset="0"/>
              </a:rPr>
              <a:t>Climate</a:t>
            </a:r>
            <a:r>
              <a:rPr lang="fr-FR" sz="1800" b="1" dirty="0">
                <a:effectLst/>
                <a:latin typeface="Calibri Light" panose="020F0302020204030204" pitchFamily="34" charset="0"/>
                <a:ea typeface="Calibri" panose="020F0502020204030204" pitchFamily="34" charset="0"/>
                <a:cs typeface="Times New Roman" panose="02020603050405020304" pitchFamily="18" charset="0"/>
              </a:rPr>
              <a:t> </a:t>
            </a:r>
            <a:r>
              <a:rPr lang="fr-FR" sz="1800" b="1" dirty="0">
                <a:effectLst/>
                <a:latin typeface="Calibri Light" panose="020F0302020204030204" pitchFamily="34" charset="0"/>
                <a:ea typeface="Times New Roman" panose="02020603050405020304" pitchFamily="18" charset="0"/>
                <a:cs typeface="Times New Roman" panose="02020603050405020304" pitchFamily="18" charset="0"/>
              </a:rPr>
              <a:t>interventions</a:t>
            </a:r>
            <a:r>
              <a:rPr lang="fr-FR" sz="1800" b="1" dirty="0">
                <a:effectLst/>
                <a:latin typeface="Calibri Light" panose="020F0302020204030204" pitchFamily="34" charset="0"/>
                <a:ea typeface="Calibri" panose="020F0502020204030204" pitchFamily="34" charset="0"/>
                <a:cs typeface="Times New Roman" panose="02020603050405020304" pitchFamily="18" charset="0"/>
              </a:rPr>
              <a:t> (</a:t>
            </a:r>
            <a:r>
              <a:rPr lang="fr-FR" sz="1800" b="1" dirty="0">
                <a:effectLst/>
                <a:latin typeface="Calibri Light" panose="020F0302020204030204" pitchFamily="34" charset="0"/>
                <a:ea typeface="Times New Roman" panose="02020603050405020304" pitchFamily="18" charset="0"/>
                <a:cs typeface="Times New Roman" panose="02020603050405020304" pitchFamily="18" charset="0"/>
              </a:rPr>
              <a:t>climateinterventions.org</a:t>
            </a:r>
            <a:r>
              <a:rPr lang="fr-FR" sz="1800" b="1" dirty="0">
                <a:effectLst/>
                <a:latin typeface="Calibri Light" panose="020F0302020204030204" pitchFamily="34" charset="0"/>
                <a:ea typeface="Calibri" panose="020F0502020204030204" pitchFamily="34" charset="0"/>
                <a:cs typeface="Times New Roman" panose="02020603050405020304" pitchFamily="18" charset="0"/>
              </a:rPr>
              <a:t>, ICARP RPT 7)</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Chair</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	John Moore, Arctic Centre, University of Lapland</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Co-chair</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	Marc Macias-Fauria, Department of Geography &amp; the Scott Polar Research Institute</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Calibri" panose="020F0502020204030204" pitchFamily="34" charset="0"/>
                <a:cs typeface="Times New Roman" panose="02020603050405020304" pitchFamily="18" charset="0"/>
              </a:rPr>
              <a:t>University of Cambridge</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fi-FI" sz="1800" b="1"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fi-FI" sz="1800" b="1" dirty="0" err="1">
                <a:effectLst/>
                <a:latin typeface="Calibri Light" panose="020F0302020204030204" pitchFamily="34" charset="0"/>
                <a:ea typeface="Times New Roman" panose="02020603050405020304" pitchFamily="18" charset="0"/>
                <a:cs typeface="Times New Roman" panose="02020603050405020304" pitchFamily="18" charset="0"/>
              </a:rPr>
              <a:t>Guiding</a:t>
            </a:r>
            <a:r>
              <a:rPr lang="fi-FI" sz="1800" b="1"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fi-FI" sz="1800" b="1" dirty="0" err="1">
                <a:effectLst/>
                <a:latin typeface="Calibri Light" panose="020F0302020204030204" pitchFamily="34" charset="0"/>
                <a:ea typeface="Times New Roman" panose="02020603050405020304" pitchFamily="18" charset="0"/>
                <a:cs typeface="Times New Roman" panose="02020603050405020304" pitchFamily="18" charset="0"/>
              </a:rPr>
              <a:t>questions</a:t>
            </a:r>
            <a:r>
              <a:rPr lang="fi-FI" sz="1800" b="1"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What systems in the Arctic are most at risk of collapse, and what, if anything, might delay or avert them?</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What systems might be helped with only local (domestic law) interventions?</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What field tests in the Arctic might be feasible - socially, legally and technically?</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How might preserving the Arctic cryosphere be paid for?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Calibri" panose="020F0502020204030204" pitchFamily="34" charset="0"/>
                <a:cs typeface="Times New Roman" panose="02020603050405020304" pitchFamily="18" charset="0"/>
              </a:rPr>
              <a:t>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br>
              <a:rPr lang="fi-FI" sz="1800" dirty="0">
                <a:effectLst/>
                <a:latin typeface="Calibri" panose="020F0502020204030204" pitchFamily="34" charset="0"/>
                <a:ea typeface="Calibri" panose="020F0502020204030204" pitchFamily="34" charset="0"/>
                <a:cs typeface="Times New Roman" panose="02020603050405020304" pitchFamily="18" charset="0"/>
              </a:rPr>
            </a:br>
            <a:br>
              <a:rPr lang="fi-FI" sz="2000" dirty="0">
                <a:effectLst/>
                <a:latin typeface="Calibri" panose="020F0502020204030204" pitchFamily="34" charset="0"/>
                <a:ea typeface="Calibri" panose="020F0502020204030204" pitchFamily="34" charset="0"/>
                <a:cs typeface="Times New Roman" panose="02020603050405020304" pitchFamily="18" charset="0"/>
              </a:rPr>
            </a:br>
            <a:endParaRPr lang="fi-FI" sz="20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0596" y="-29100"/>
            <a:ext cx="3748554" cy="2478300"/>
          </a:xfrm>
          <a:prstGeom prst="rect">
            <a:avLst/>
          </a:prstGeom>
          <a:solidFill>
            <a:schemeClr val="bg1"/>
          </a:solidFill>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9150" y="669091"/>
            <a:ext cx="4131895" cy="1081917"/>
          </a:xfrm>
          <a:prstGeom prst="rect">
            <a:avLst/>
          </a:prstGeom>
          <a:noFill/>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075" y="516706"/>
            <a:ext cx="3037691" cy="1315395"/>
          </a:xfrm>
          <a:prstGeom prst="rect">
            <a:avLst/>
          </a:prstGeom>
          <a:solidFill>
            <a:schemeClr val="bg1"/>
          </a:solidFill>
        </p:spPr>
      </p:pic>
      <p:sp>
        <p:nvSpPr>
          <p:cNvPr id="3" name="TextBox 2">
            <a:extLst>
              <a:ext uri="{FF2B5EF4-FFF2-40B4-BE49-F238E27FC236}">
                <a16:creationId xmlns:a16="http://schemas.microsoft.com/office/drawing/2014/main" id="{5A4D0356-C4CD-3C02-5A6D-2CF60A072898}"/>
              </a:ext>
            </a:extLst>
          </p:cNvPr>
          <p:cNvSpPr txBox="1"/>
          <p:nvPr/>
        </p:nvSpPr>
        <p:spPr>
          <a:xfrm>
            <a:off x="2583402" y="3586579"/>
            <a:ext cx="184731" cy="369332"/>
          </a:xfrm>
          <a:prstGeom prst="rect">
            <a:avLst/>
          </a:prstGeom>
          <a:noFill/>
        </p:spPr>
        <p:txBody>
          <a:bodyPr wrap="none" rtlCol="0">
            <a:spAutoFit/>
          </a:bodyPr>
          <a:lstStyle/>
          <a:p>
            <a:endParaRPr lang="fi-FI" dirty="0"/>
          </a:p>
        </p:txBody>
      </p:sp>
    </p:spTree>
    <p:extLst>
      <p:ext uri="{BB962C8B-B14F-4D97-AF65-F5344CB8AC3E}">
        <p14:creationId xmlns:p14="http://schemas.microsoft.com/office/powerpoint/2010/main" val="3784515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5075" y="2205758"/>
            <a:ext cx="10899262" cy="4406085"/>
          </a:xfrm>
        </p:spPr>
        <p:txBody>
          <a:bodyPr>
            <a:normAutofit/>
          </a:bodyPr>
          <a:lstStyle/>
          <a:p>
            <a:pPr indent="828040" algn="l">
              <a:lnSpc>
                <a:spcPct val="107000"/>
              </a:lnSpc>
              <a:spcAft>
                <a:spcPts val="800"/>
              </a:spcAft>
            </a:pPr>
            <a:r>
              <a:rPr lang="en-GB" sz="1400" b="1" dirty="0">
                <a:effectLst/>
                <a:latin typeface="Calibri Light" panose="020F0302020204030204" pitchFamily="34" charset="0"/>
                <a:ea typeface="Calibri" panose="020F0502020204030204" pitchFamily="34" charset="0"/>
                <a:cs typeface="Times New Roman" panose="02020603050405020304" pitchFamily="18" charset="0"/>
              </a:rPr>
              <a:t>Table-5	</a:t>
            </a:r>
            <a:r>
              <a:rPr lang="en-GB" sz="1400" b="1" dirty="0">
                <a:effectLst/>
                <a:latin typeface="Calibri Light" panose="020F0302020204030204" pitchFamily="34" charset="0"/>
                <a:ea typeface="Times New Roman" panose="02020603050405020304" pitchFamily="18" charset="0"/>
                <a:cs typeface="Times New Roman" panose="02020603050405020304" pitchFamily="18" charset="0"/>
              </a:rPr>
              <a:t>Research priorities around Arctic air pollution</a:t>
            </a:r>
            <a:r>
              <a:rPr lang="en-GB" sz="1400" b="1" dirty="0">
                <a:effectLst/>
                <a:latin typeface="Calibri Light" panose="020F0302020204030204" pitchFamily="34" charset="0"/>
                <a:ea typeface="Calibri" panose="020F0502020204030204" pitchFamily="34" charset="0"/>
                <a:cs typeface="Times New Roman" panose="02020603050405020304" pitchFamily="18" charset="0"/>
              </a:rPr>
              <a:t> (PACES)</a:t>
            </a:r>
            <a:br>
              <a:rPr lang="fi-FI" sz="1400" dirty="0">
                <a:effectLst/>
                <a:latin typeface="Calibri" panose="020F0502020204030204" pitchFamily="34" charset="0"/>
                <a:ea typeface="Calibri" panose="020F0502020204030204" pitchFamily="34" charset="0"/>
                <a:cs typeface="Times New Roman" panose="02020603050405020304" pitchFamily="18" charset="0"/>
              </a:rPr>
            </a:br>
            <a:r>
              <a:rPr lang="en-GB" sz="1400" b="1" dirty="0">
                <a:effectLst/>
                <a:latin typeface="Calibri Light" panose="020F0302020204030204" pitchFamily="34" charset="0"/>
                <a:ea typeface="Calibri" panose="020F0502020204030204" pitchFamily="34" charset="0"/>
                <a:cs typeface="Times New Roman" panose="02020603050405020304" pitchFamily="18" charset="0"/>
              </a:rPr>
              <a:t>Chair</a:t>
            </a:r>
            <a:r>
              <a:rPr lang="en-GB" sz="1400" dirty="0">
                <a:effectLst/>
                <a:latin typeface="Calibri Light" panose="020F0302020204030204" pitchFamily="34" charset="0"/>
                <a:ea typeface="Calibri" panose="020F0502020204030204" pitchFamily="34" charset="0"/>
                <a:cs typeface="Times New Roman" panose="02020603050405020304" pitchFamily="18" charset="0"/>
              </a:rPr>
              <a:t>	Steve Arnold, University of Leeds</a:t>
            </a:r>
            <a:br>
              <a:rPr lang="fi-FI" sz="1400" dirty="0">
                <a:effectLst/>
                <a:latin typeface="Calibri" panose="020F0502020204030204" pitchFamily="34" charset="0"/>
                <a:ea typeface="Calibri" panose="020F0502020204030204" pitchFamily="34" charset="0"/>
                <a:cs typeface="Times New Roman" panose="02020603050405020304" pitchFamily="18" charset="0"/>
              </a:rPr>
            </a:br>
            <a:r>
              <a:rPr lang="en-GB" sz="1400" b="1" dirty="0">
                <a:effectLst/>
                <a:latin typeface="Calibri Light" panose="020F0302020204030204" pitchFamily="34" charset="0"/>
                <a:ea typeface="Calibri" panose="020F0502020204030204" pitchFamily="34" charset="0"/>
                <a:cs typeface="Times New Roman" panose="02020603050405020304" pitchFamily="18" charset="0"/>
              </a:rPr>
              <a:t>Co-chair </a:t>
            </a:r>
            <a:r>
              <a:rPr lang="en-GB" sz="1400" dirty="0">
                <a:effectLst/>
                <a:latin typeface="Calibri Light" panose="020F0302020204030204" pitchFamily="34" charset="0"/>
                <a:ea typeface="Calibri" panose="020F0502020204030204" pitchFamily="34" charset="0"/>
                <a:cs typeface="Times New Roman" panose="02020603050405020304" pitchFamily="18" charset="0"/>
              </a:rPr>
              <a:t>	Kathy Law, LATMOS –CNRS, Paris / Alexander </a:t>
            </a:r>
            <a:r>
              <a:rPr lang="en-GB" sz="1400" dirty="0" err="1">
                <a:effectLst/>
                <a:latin typeface="Calibri Light" panose="020F0302020204030204" pitchFamily="34" charset="0"/>
                <a:ea typeface="Calibri" panose="020F0502020204030204" pitchFamily="34" charset="0"/>
                <a:cs typeface="Times New Roman" panose="02020603050405020304" pitchFamily="18" charset="0"/>
              </a:rPr>
              <a:t>Baklanov</a:t>
            </a:r>
            <a:r>
              <a:rPr lang="en-GB" sz="1400" dirty="0">
                <a:effectLst/>
                <a:latin typeface="Calibri Light" panose="020F0302020204030204" pitchFamily="34" charset="0"/>
                <a:ea typeface="Calibri" panose="020F0502020204030204" pitchFamily="34" charset="0"/>
                <a:cs typeface="Times New Roman" panose="02020603050405020304" pitchFamily="18" charset="0"/>
              </a:rPr>
              <a:t> University of Copenhagen</a:t>
            </a:r>
            <a:br>
              <a:rPr lang="fi-FI" sz="1400" dirty="0">
                <a:effectLst/>
                <a:latin typeface="Calibri" panose="020F0502020204030204" pitchFamily="34" charset="0"/>
                <a:ea typeface="Calibri" panose="020F0502020204030204" pitchFamily="34" charset="0"/>
                <a:cs typeface="Times New Roman" panose="02020603050405020304" pitchFamily="18" charset="0"/>
              </a:rPr>
            </a:br>
            <a:r>
              <a:rPr lang="fi-FI" sz="1400" b="1"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1400" dirty="0">
                <a:effectLst/>
                <a:latin typeface="Calibri" panose="020F0502020204030204" pitchFamily="34" charset="0"/>
                <a:ea typeface="Calibri" panose="020F0502020204030204" pitchFamily="34" charset="0"/>
                <a:cs typeface="Times New Roman" panose="02020603050405020304" pitchFamily="18" charset="0"/>
              </a:rPr>
            </a:br>
            <a:r>
              <a:rPr lang="fi-FI" sz="1400" b="1" dirty="0" err="1">
                <a:effectLst/>
                <a:latin typeface="Calibri Light" panose="020F0302020204030204" pitchFamily="34" charset="0"/>
                <a:ea typeface="Times New Roman" panose="02020603050405020304" pitchFamily="18" charset="0"/>
                <a:cs typeface="Times New Roman" panose="02020603050405020304" pitchFamily="18" charset="0"/>
              </a:rPr>
              <a:t>Guiding</a:t>
            </a:r>
            <a:r>
              <a:rPr lang="fi-FI" sz="1400" b="1"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fi-FI" sz="1400" b="1" dirty="0" err="1">
                <a:effectLst/>
                <a:latin typeface="Calibri Light" panose="020F0302020204030204" pitchFamily="34" charset="0"/>
                <a:ea typeface="Times New Roman" panose="02020603050405020304" pitchFamily="18" charset="0"/>
                <a:cs typeface="Times New Roman" panose="02020603050405020304" pitchFamily="18" charset="0"/>
              </a:rPr>
              <a:t>questions</a:t>
            </a:r>
            <a:r>
              <a:rPr lang="fi-FI" sz="1400"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1400" dirty="0">
                <a:effectLst/>
                <a:latin typeface="Calibri" panose="020F0502020204030204" pitchFamily="34" charset="0"/>
                <a:ea typeface="Calibri" panose="020F0502020204030204" pitchFamily="34" charset="0"/>
                <a:cs typeface="Times New Roman" panose="02020603050405020304" pitchFamily="18" charset="0"/>
              </a:rPr>
            </a:br>
            <a:r>
              <a:rPr lang="fi-FI" sz="1400" b="1"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1400" dirty="0">
                <a:effectLst/>
                <a:latin typeface="Calibri" panose="020F0502020204030204" pitchFamily="34" charset="0"/>
                <a:ea typeface="Calibri" panose="020F0502020204030204" pitchFamily="34" charset="0"/>
                <a:cs typeface="Times New Roman" panose="02020603050405020304" pitchFamily="18" charset="0"/>
              </a:rPr>
            </a:br>
            <a:r>
              <a:rPr lang="en-GB" sz="1400" dirty="0">
                <a:effectLst/>
                <a:latin typeface="Calibri Light" panose="020F0302020204030204" pitchFamily="34" charset="0"/>
                <a:ea typeface="Times New Roman" panose="02020603050405020304" pitchFamily="18" charset="0"/>
                <a:cs typeface="Times New Roman" panose="02020603050405020304" pitchFamily="18" charset="0"/>
              </a:rPr>
              <a:t>1. What are key remaining knowledge gaps in understanding sources and processing of local emitted air pollutants in the Arctic?</a:t>
            </a:r>
            <a:br>
              <a:rPr lang="fi-FI" sz="1400" dirty="0">
                <a:effectLst/>
                <a:latin typeface="Calibri" panose="020F0502020204030204" pitchFamily="34" charset="0"/>
                <a:ea typeface="Calibri" panose="020F0502020204030204" pitchFamily="34" charset="0"/>
                <a:cs typeface="Times New Roman" panose="02020603050405020304" pitchFamily="18" charset="0"/>
              </a:rPr>
            </a:br>
            <a:r>
              <a:rPr lang="en-GB" sz="1400" dirty="0">
                <a:effectLst/>
                <a:latin typeface="Calibri Light" panose="020F0302020204030204" pitchFamily="34" charset="0"/>
                <a:ea typeface="Times New Roman" panose="02020603050405020304" pitchFamily="18" charset="0"/>
                <a:cs typeface="Times New Roman" panose="02020603050405020304" pitchFamily="18" charset="0"/>
              </a:rPr>
              <a:t>2. What are the research priorities in better understanding impacts of local Arctic air pollution on health, ecosystems, climate?</a:t>
            </a:r>
            <a:br>
              <a:rPr lang="fi-FI" sz="1400" dirty="0">
                <a:effectLst/>
                <a:latin typeface="Calibri" panose="020F0502020204030204" pitchFamily="34" charset="0"/>
                <a:ea typeface="Calibri" panose="020F0502020204030204" pitchFamily="34" charset="0"/>
                <a:cs typeface="Times New Roman" panose="02020603050405020304" pitchFamily="18" charset="0"/>
              </a:rPr>
            </a:br>
            <a:r>
              <a:rPr lang="en-GB" sz="1400" dirty="0">
                <a:effectLst/>
                <a:latin typeface="Calibri Light" panose="020F0302020204030204" pitchFamily="34" charset="0"/>
                <a:ea typeface="Times New Roman" panose="02020603050405020304" pitchFamily="18" charset="0"/>
                <a:cs typeface="Times New Roman" panose="02020603050405020304" pitchFamily="18" charset="0"/>
              </a:rPr>
              <a:t>3. Which science questions could be better addressed by improving frequency and coverage of regular vertical profile sampling of air pollution in the Arctic?</a:t>
            </a:r>
            <a:br>
              <a:rPr lang="fi-FI" sz="1400" dirty="0">
                <a:effectLst/>
                <a:latin typeface="Calibri" panose="020F0502020204030204" pitchFamily="34" charset="0"/>
                <a:ea typeface="Calibri" panose="020F0502020204030204" pitchFamily="34" charset="0"/>
                <a:cs typeface="Times New Roman" panose="02020603050405020304" pitchFamily="18" charset="0"/>
              </a:rPr>
            </a:br>
            <a:r>
              <a:rPr lang="en-GB" sz="1400"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1400" dirty="0">
                <a:effectLst/>
                <a:latin typeface="Calibri" panose="020F0502020204030204" pitchFamily="34" charset="0"/>
                <a:ea typeface="Calibri" panose="020F0502020204030204" pitchFamily="34" charset="0"/>
                <a:cs typeface="Times New Roman" panose="02020603050405020304" pitchFamily="18" charset="0"/>
              </a:rPr>
            </a:br>
            <a:r>
              <a:rPr lang="en-GB" sz="1400" dirty="0">
                <a:effectLst/>
                <a:latin typeface="Calibri Light" panose="020F0302020204030204" pitchFamily="34" charset="0"/>
                <a:ea typeface="Times New Roman" panose="02020603050405020304" pitchFamily="18" charset="0"/>
                <a:cs typeface="Times New Roman" panose="02020603050405020304" pitchFamily="18" charset="0"/>
              </a:rPr>
              <a:t>Additional questions; How to improve regular vertical sampling in the Arctic (PACES)</a:t>
            </a:r>
            <a:br>
              <a:rPr lang="fi-FI" sz="1400" dirty="0">
                <a:effectLst/>
                <a:latin typeface="Calibri" panose="020F0502020204030204" pitchFamily="34" charset="0"/>
                <a:ea typeface="Calibri" panose="020F0502020204030204" pitchFamily="34" charset="0"/>
                <a:cs typeface="Times New Roman" panose="02020603050405020304" pitchFamily="18" charset="0"/>
              </a:rPr>
            </a:br>
            <a:r>
              <a:rPr lang="en-GB" sz="1400"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1400" dirty="0">
                <a:effectLst/>
                <a:latin typeface="Calibri" panose="020F0502020204030204" pitchFamily="34" charset="0"/>
                <a:ea typeface="Calibri" panose="020F0502020204030204" pitchFamily="34" charset="0"/>
                <a:cs typeface="Times New Roman" panose="02020603050405020304" pitchFamily="18" charset="0"/>
              </a:rPr>
            </a:br>
            <a:r>
              <a:rPr lang="en-GB" sz="1400" dirty="0">
                <a:effectLst/>
                <a:latin typeface="Calibri Light" panose="020F0302020204030204" pitchFamily="34" charset="0"/>
                <a:ea typeface="Times New Roman" panose="02020603050405020304" pitchFamily="18" charset="0"/>
                <a:cs typeface="Times New Roman" panose="02020603050405020304" pitchFamily="18" charset="0"/>
              </a:rPr>
              <a:t>1. Which science questions could be better addressed by improving frequency and coverage of regular vertical profile sampling (aerosol, trace gas, temperature, humidity) in the Arctic?</a:t>
            </a:r>
            <a:br>
              <a:rPr lang="fi-FI" sz="1400" dirty="0">
                <a:effectLst/>
                <a:latin typeface="Calibri" panose="020F0502020204030204" pitchFamily="34" charset="0"/>
                <a:ea typeface="Calibri" panose="020F0502020204030204" pitchFamily="34" charset="0"/>
                <a:cs typeface="Times New Roman" panose="02020603050405020304" pitchFamily="18" charset="0"/>
              </a:rPr>
            </a:br>
            <a:r>
              <a:rPr lang="en-GB" sz="1400" dirty="0">
                <a:effectLst/>
                <a:latin typeface="Calibri Light" panose="020F0302020204030204" pitchFamily="34" charset="0"/>
                <a:ea typeface="Times New Roman" panose="02020603050405020304" pitchFamily="18" charset="0"/>
                <a:cs typeface="Times New Roman" panose="02020603050405020304" pitchFamily="18" charset="0"/>
              </a:rPr>
              <a:t>2. What are the potential platforms available to undertake routine vertical profile sampling?</a:t>
            </a:r>
            <a:br>
              <a:rPr lang="fi-FI" sz="1400" dirty="0">
                <a:effectLst/>
                <a:latin typeface="Calibri" panose="020F0502020204030204" pitchFamily="34" charset="0"/>
                <a:ea typeface="Calibri" panose="020F0502020204030204" pitchFamily="34" charset="0"/>
                <a:cs typeface="Times New Roman" panose="02020603050405020304" pitchFamily="18" charset="0"/>
              </a:rPr>
            </a:br>
            <a:r>
              <a:rPr lang="en-GB" sz="1400" dirty="0">
                <a:effectLst/>
                <a:latin typeface="Calibri Light" panose="020F0302020204030204" pitchFamily="34" charset="0"/>
                <a:ea typeface="Times New Roman" panose="02020603050405020304" pitchFamily="18" charset="0"/>
                <a:cs typeface="Times New Roman" panose="02020603050405020304" pitchFamily="18" charset="0"/>
              </a:rPr>
              <a:t>3. Which technological / instrumentation developments can we expect in advance of IPY (2032-33) to help enable routine vertical sampling?</a:t>
            </a:r>
            <a:endParaRPr lang="fi-FI" sz="14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0596" y="-29100"/>
            <a:ext cx="3748554" cy="2478300"/>
          </a:xfrm>
          <a:prstGeom prst="rect">
            <a:avLst/>
          </a:prstGeom>
          <a:solidFill>
            <a:schemeClr val="bg1"/>
          </a:solidFill>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9150" y="669091"/>
            <a:ext cx="4131895" cy="1081917"/>
          </a:xfrm>
          <a:prstGeom prst="rect">
            <a:avLst/>
          </a:prstGeom>
          <a:noFill/>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075" y="516706"/>
            <a:ext cx="3037691" cy="1315395"/>
          </a:xfrm>
          <a:prstGeom prst="rect">
            <a:avLst/>
          </a:prstGeom>
          <a:solidFill>
            <a:schemeClr val="bg1"/>
          </a:solidFill>
        </p:spPr>
      </p:pic>
      <p:sp>
        <p:nvSpPr>
          <p:cNvPr id="3" name="TextBox 2">
            <a:extLst>
              <a:ext uri="{FF2B5EF4-FFF2-40B4-BE49-F238E27FC236}">
                <a16:creationId xmlns:a16="http://schemas.microsoft.com/office/drawing/2014/main" id="{5A4D0356-C4CD-3C02-5A6D-2CF60A072898}"/>
              </a:ext>
            </a:extLst>
          </p:cNvPr>
          <p:cNvSpPr txBox="1"/>
          <p:nvPr/>
        </p:nvSpPr>
        <p:spPr>
          <a:xfrm>
            <a:off x="2583402" y="3586579"/>
            <a:ext cx="184731" cy="369332"/>
          </a:xfrm>
          <a:prstGeom prst="rect">
            <a:avLst/>
          </a:prstGeom>
          <a:noFill/>
        </p:spPr>
        <p:txBody>
          <a:bodyPr wrap="none" rtlCol="0">
            <a:spAutoFit/>
          </a:bodyPr>
          <a:lstStyle/>
          <a:p>
            <a:endParaRPr lang="fi-FI" dirty="0"/>
          </a:p>
        </p:txBody>
      </p:sp>
    </p:spTree>
    <p:extLst>
      <p:ext uri="{BB962C8B-B14F-4D97-AF65-F5344CB8AC3E}">
        <p14:creationId xmlns:p14="http://schemas.microsoft.com/office/powerpoint/2010/main" val="634852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5075" y="2205758"/>
            <a:ext cx="10899262" cy="4406085"/>
          </a:xfrm>
        </p:spPr>
        <p:txBody>
          <a:bodyPr>
            <a:normAutofit/>
          </a:bodyPr>
          <a:lstStyle/>
          <a:p>
            <a:pPr marL="831850" algn="l">
              <a:lnSpc>
                <a:spcPct val="107000"/>
              </a:lnSpc>
              <a:spcAft>
                <a:spcPts val="800"/>
              </a:spcAft>
            </a:pP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Table-6	The role of Co-Production and local communities (ICARP RPT 3, 5)</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Chair 	</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Cana </a:t>
            </a:r>
            <a:r>
              <a:rPr lang="en-GB" sz="1800" dirty="0" err="1">
                <a:effectLst/>
                <a:latin typeface="Calibri Light" panose="020F0302020204030204" pitchFamily="34" charset="0"/>
                <a:ea typeface="Calibri" panose="020F0502020204030204" pitchFamily="34" charset="0"/>
                <a:cs typeface="Times New Roman" panose="02020603050405020304" pitchFamily="18" charset="0"/>
              </a:rPr>
              <a:t>Itchuaqiyaq</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 </a:t>
            </a:r>
            <a:r>
              <a:rPr lang="en-GB" sz="1800" dirty="0" err="1">
                <a:effectLst/>
                <a:latin typeface="Calibri Light" panose="020F0302020204030204" pitchFamily="34" charset="0"/>
                <a:ea typeface="Calibri" panose="020F0502020204030204" pitchFamily="34" charset="0"/>
                <a:cs typeface="Times New Roman" panose="02020603050405020304" pitchFamily="18" charset="0"/>
              </a:rPr>
              <a:t>Center</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 for Sustainable Engagement in the Arctic</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Co-chair	</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Hanna </a:t>
            </a:r>
            <a:r>
              <a:rPr lang="en-GB" sz="1800" dirty="0" err="1">
                <a:effectLst/>
                <a:latin typeface="Calibri Light" panose="020F0302020204030204" pitchFamily="34" charset="0"/>
                <a:ea typeface="Calibri" panose="020F0502020204030204" pitchFamily="34" charset="0"/>
                <a:cs typeface="Times New Roman" panose="02020603050405020304" pitchFamily="18" charset="0"/>
              </a:rPr>
              <a:t>Snellman</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 </a:t>
            </a:r>
            <a:r>
              <a:rPr lang="en-GB" sz="1800" dirty="0" err="1">
                <a:effectLst/>
                <a:latin typeface="Calibri Light" panose="020F0302020204030204" pitchFamily="34" charset="0"/>
                <a:ea typeface="Calibri" panose="020F0502020204030204" pitchFamily="34" charset="0"/>
                <a:cs typeface="Times New Roman" panose="02020603050405020304" pitchFamily="18" charset="0"/>
              </a:rPr>
              <a:t>Univeristy</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 of Helsinki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fi-FI" sz="1800" b="1"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fi-FI" sz="1800" b="1" dirty="0" err="1">
                <a:effectLst/>
                <a:latin typeface="Calibri Light" panose="020F0302020204030204" pitchFamily="34" charset="0"/>
                <a:ea typeface="Times New Roman" panose="02020603050405020304" pitchFamily="18" charset="0"/>
                <a:cs typeface="Times New Roman" panose="02020603050405020304" pitchFamily="18" charset="0"/>
              </a:rPr>
              <a:t>Guiding</a:t>
            </a:r>
            <a:r>
              <a:rPr lang="fi-FI" sz="1800" b="1"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fi-FI" sz="1800" b="1" dirty="0" err="1">
                <a:effectLst/>
                <a:latin typeface="Calibri Light" panose="020F0302020204030204" pitchFamily="34" charset="0"/>
                <a:ea typeface="Times New Roman" panose="02020603050405020304" pitchFamily="18" charset="0"/>
                <a:cs typeface="Times New Roman" panose="02020603050405020304" pitchFamily="18" charset="0"/>
              </a:rPr>
              <a:t>questions</a:t>
            </a:r>
            <a:r>
              <a:rPr lang="fi-FI" sz="1800" b="1"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How do you ensure that the principle of “nothing about us without us” guides your research, particularly when working with Arctic Indigenous communities?</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Beyond this principle, what other ethical guidelines do you prioritize to ensure your research aligns with the values and self-determination of Indigenous peoples?</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What is your process to actively involve local communities as co-creators in shaping, conducting, and disseminating your research to make it meaningful and beneficial to them?</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How do you approach language justice and meaningful access in your work, such as sharing research findings in Indigenous languages or through culturally appropriate and accessible mediums?</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endParaRPr lang="fi-FI" sz="14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0596" y="-29100"/>
            <a:ext cx="3748554" cy="2478300"/>
          </a:xfrm>
          <a:prstGeom prst="rect">
            <a:avLst/>
          </a:prstGeom>
          <a:solidFill>
            <a:schemeClr val="bg1"/>
          </a:solidFill>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9150" y="669091"/>
            <a:ext cx="4131895" cy="1081917"/>
          </a:xfrm>
          <a:prstGeom prst="rect">
            <a:avLst/>
          </a:prstGeom>
          <a:noFill/>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075" y="516706"/>
            <a:ext cx="3037691" cy="1315395"/>
          </a:xfrm>
          <a:prstGeom prst="rect">
            <a:avLst/>
          </a:prstGeom>
          <a:solidFill>
            <a:schemeClr val="bg1"/>
          </a:solidFill>
        </p:spPr>
      </p:pic>
      <p:sp>
        <p:nvSpPr>
          <p:cNvPr id="3" name="TextBox 2">
            <a:extLst>
              <a:ext uri="{FF2B5EF4-FFF2-40B4-BE49-F238E27FC236}">
                <a16:creationId xmlns:a16="http://schemas.microsoft.com/office/drawing/2014/main" id="{5A4D0356-C4CD-3C02-5A6D-2CF60A072898}"/>
              </a:ext>
            </a:extLst>
          </p:cNvPr>
          <p:cNvSpPr txBox="1"/>
          <p:nvPr/>
        </p:nvSpPr>
        <p:spPr>
          <a:xfrm>
            <a:off x="2583402" y="3586579"/>
            <a:ext cx="184731" cy="369332"/>
          </a:xfrm>
          <a:prstGeom prst="rect">
            <a:avLst/>
          </a:prstGeom>
          <a:noFill/>
        </p:spPr>
        <p:txBody>
          <a:bodyPr wrap="none" rtlCol="0">
            <a:spAutoFit/>
          </a:bodyPr>
          <a:lstStyle/>
          <a:p>
            <a:endParaRPr lang="fi-FI" dirty="0"/>
          </a:p>
        </p:txBody>
      </p:sp>
    </p:spTree>
    <p:extLst>
      <p:ext uri="{BB962C8B-B14F-4D97-AF65-F5344CB8AC3E}">
        <p14:creationId xmlns:p14="http://schemas.microsoft.com/office/powerpoint/2010/main" val="375773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5075" y="2205758"/>
            <a:ext cx="10899262" cy="4406085"/>
          </a:xfrm>
        </p:spPr>
        <p:txBody>
          <a:bodyPr>
            <a:normAutofit/>
          </a:bodyPr>
          <a:lstStyle/>
          <a:p>
            <a:pPr marL="830580" algn="l">
              <a:lnSpc>
                <a:spcPct val="107000"/>
              </a:lnSpc>
              <a:spcAft>
                <a:spcPts val="800"/>
              </a:spcAft>
            </a:pP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Table-7	Pan-Arctic Science Research Collaboration (ICARP RPT 4)</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Chair</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 	Jennifer Spence, Harvard Kennedy School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Co-chair</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 		Kamrul Hossain, Northern Institute for Environmental and Minority Law, Arctic  Centre, University</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fi-FI" sz="1800" b="1"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fi-FI" sz="1800" b="1" dirty="0" err="1">
                <a:effectLst/>
                <a:latin typeface="Calibri Light" panose="020F0302020204030204" pitchFamily="34" charset="0"/>
                <a:ea typeface="Times New Roman" panose="02020603050405020304" pitchFamily="18" charset="0"/>
                <a:cs typeface="Times New Roman" panose="02020603050405020304" pitchFamily="18" charset="0"/>
              </a:rPr>
              <a:t>Guiding</a:t>
            </a:r>
            <a:r>
              <a:rPr lang="fi-FI" sz="1800" b="1"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fi-FI" sz="1800" b="1" dirty="0" err="1">
                <a:effectLst/>
                <a:latin typeface="Calibri Light" panose="020F0302020204030204" pitchFamily="34" charset="0"/>
                <a:ea typeface="Times New Roman" panose="02020603050405020304" pitchFamily="18" charset="0"/>
                <a:cs typeface="Times New Roman" panose="02020603050405020304" pitchFamily="18" charset="0"/>
              </a:rPr>
              <a:t>questions</a:t>
            </a:r>
            <a:r>
              <a:rPr lang="fi-FI" sz="1800" b="1"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To what extent is Pan-Arctic research collaboration important?</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What is your vision for Pan-Arctic research collaboration in 2035?</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What are the challenges for Pan-Arctic research collaboration?</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What are the tools available and/or do we need to advance Pan-Arctic research collaboration?</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br>
              <a:rPr lang="fi-FI" sz="1800" dirty="0">
                <a:effectLst/>
                <a:latin typeface="Calibri" panose="020F0502020204030204" pitchFamily="34" charset="0"/>
                <a:ea typeface="Calibri" panose="020F0502020204030204" pitchFamily="34" charset="0"/>
                <a:cs typeface="Times New Roman" panose="02020603050405020304" pitchFamily="18" charset="0"/>
              </a:rPr>
            </a:br>
            <a:endParaRPr lang="fi-FI" sz="14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0596" y="-29100"/>
            <a:ext cx="3748554" cy="2478300"/>
          </a:xfrm>
          <a:prstGeom prst="rect">
            <a:avLst/>
          </a:prstGeom>
          <a:solidFill>
            <a:schemeClr val="bg1"/>
          </a:solidFill>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9150" y="669091"/>
            <a:ext cx="4131895" cy="1081917"/>
          </a:xfrm>
          <a:prstGeom prst="rect">
            <a:avLst/>
          </a:prstGeom>
          <a:noFill/>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075" y="516706"/>
            <a:ext cx="3037691" cy="1315395"/>
          </a:xfrm>
          <a:prstGeom prst="rect">
            <a:avLst/>
          </a:prstGeom>
          <a:solidFill>
            <a:schemeClr val="bg1"/>
          </a:solidFill>
        </p:spPr>
      </p:pic>
      <p:sp>
        <p:nvSpPr>
          <p:cNvPr id="3" name="TextBox 2">
            <a:extLst>
              <a:ext uri="{FF2B5EF4-FFF2-40B4-BE49-F238E27FC236}">
                <a16:creationId xmlns:a16="http://schemas.microsoft.com/office/drawing/2014/main" id="{5A4D0356-C4CD-3C02-5A6D-2CF60A072898}"/>
              </a:ext>
            </a:extLst>
          </p:cNvPr>
          <p:cNvSpPr txBox="1"/>
          <p:nvPr/>
        </p:nvSpPr>
        <p:spPr>
          <a:xfrm>
            <a:off x="2583402" y="3586579"/>
            <a:ext cx="184731" cy="369332"/>
          </a:xfrm>
          <a:prstGeom prst="rect">
            <a:avLst/>
          </a:prstGeom>
          <a:noFill/>
        </p:spPr>
        <p:txBody>
          <a:bodyPr wrap="none" rtlCol="0">
            <a:spAutoFit/>
          </a:bodyPr>
          <a:lstStyle/>
          <a:p>
            <a:endParaRPr lang="fi-FI" dirty="0"/>
          </a:p>
        </p:txBody>
      </p:sp>
    </p:spTree>
    <p:extLst>
      <p:ext uri="{BB962C8B-B14F-4D97-AF65-F5344CB8AC3E}">
        <p14:creationId xmlns:p14="http://schemas.microsoft.com/office/powerpoint/2010/main" val="3037455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5075" y="2205758"/>
            <a:ext cx="10899262" cy="4406085"/>
          </a:xfrm>
        </p:spPr>
        <p:txBody>
          <a:bodyPr>
            <a:normAutofit fontScale="90000"/>
          </a:bodyPr>
          <a:lstStyle/>
          <a:p>
            <a:pPr marL="828040" algn="l">
              <a:lnSpc>
                <a:spcPct val="107000"/>
              </a:lnSpc>
              <a:spcAft>
                <a:spcPts val="800"/>
              </a:spcAft>
            </a:pP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Table-8	Data-sharing, AI (e.g. ICARP RPT 2, 5)</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Chair</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	Pier Luigi Buttigieg, the Alfred Wegener Institute, Helmholtz Centre for Polar and Marine Research</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1" dirty="0">
                <a:effectLst/>
                <a:latin typeface="Calibri Light" panose="020F0302020204030204" pitchFamily="34" charset="0"/>
                <a:ea typeface="Calibri" panose="020F0502020204030204" pitchFamily="34" charset="0"/>
                <a:cs typeface="Times New Roman" panose="02020603050405020304" pitchFamily="18" charset="0"/>
              </a:rPr>
              <a:t>Co-chair </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	</a:t>
            </a:r>
            <a:r>
              <a:rPr lang="en-GB" sz="1800" dirty="0" err="1">
                <a:effectLst/>
                <a:latin typeface="Calibri Light" panose="020F0302020204030204" pitchFamily="34" charset="0"/>
                <a:ea typeface="Calibri" panose="020F0502020204030204" pitchFamily="34" charset="0"/>
                <a:cs typeface="Times New Roman" panose="02020603050405020304" pitchFamily="18" charset="0"/>
              </a:rPr>
              <a:t>Jørn</a:t>
            </a:r>
            <a:r>
              <a:rPr lang="en-GB" sz="1800" dirty="0">
                <a:effectLst/>
                <a:latin typeface="Calibri Light" panose="020F0302020204030204" pitchFamily="34" charset="0"/>
                <a:ea typeface="Calibri" panose="020F0502020204030204" pitchFamily="34" charset="0"/>
                <a:cs typeface="Times New Roman" panose="02020603050405020304" pitchFamily="18" charset="0"/>
              </a:rPr>
              <a:t> Kristiansen, The Norwegian Meteorological Institute</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fi-FI" sz="1800" b="1"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fi-FI" sz="1800" b="1" dirty="0" err="1">
                <a:effectLst/>
                <a:latin typeface="Calibri Light" panose="020F0302020204030204" pitchFamily="34" charset="0"/>
                <a:ea typeface="Times New Roman" panose="02020603050405020304" pitchFamily="18" charset="0"/>
                <a:cs typeface="Times New Roman" panose="02020603050405020304" pitchFamily="18" charset="0"/>
              </a:rPr>
              <a:t>Guiding</a:t>
            </a:r>
            <a:r>
              <a:rPr lang="fi-FI" sz="1800" b="1" dirty="0">
                <a:effectLst/>
                <a:latin typeface="Calibri Light" panose="020F0302020204030204" pitchFamily="34" charset="0"/>
                <a:ea typeface="Times New Roman" panose="02020603050405020304" pitchFamily="18" charset="0"/>
                <a:cs typeface="Times New Roman" panose="02020603050405020304" pitchFamily="18" charset="0"/>
              </a:rPr>
              <a:t> </a:t>
            </a:r>
            <a:r>
              <a:rPr lang="fi-FI" sz="1800" b="1" dirty="0" err="1">
                <a:effectLst/>
                <a:latin typeface="Calibri Light" panose="020F0302020204030204" pitchFamily="34" charset="0"/>
                <a:ea typeface="Times New Roman" panose="02020603050405020304" pitchFamily="18" charset="0"/>
                <a:cs typeface="Times New Roman" panose="02020603050405020304" pitchFamily="18" charset="0"/>
              </a:rPr>
              <a:t>questions</a:t>
            </a:r>
            <a:r>
              <a:rPr lang="fi-FI" sz="1800" b="1" dirty="0">
                <a:effectLst/>
                <a:latin typeface="Calibri Light" panose="020F0302020204030204" pitchFamily="34" charset="0"/>
                <a:ea typeface="Times New Roman" panose="02020603050405020304" pitchFamily="18" charset="0"/>
                <a:cs typeface="Times New Roman" panose="02020603050405020304" pitchFamily="18" charset="0"/>
              </a:rPr>
              <a:t>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How can data platforms incorporate Indigenous and local knowledge alongside or integrated with scientific data?</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What are the most critical unmet needs of diverse user groups, and how can data-driven services be designed to meet those needs effectively?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Can interdisciplinary approaches enhance the availability, quality and usability of environmental data?</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How do geopolitical challenges and regulatory frameworks impact polar data sharing and service provision, and what actionable recommendations can address these issues?</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The (artificial) elephant in the room: How do we leverage the AI boom for better data sharing, without it undermining foundational architectures?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Why can't I find all Arctic data (or even metadata) from trusted sources across all Arctic platforms? </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What is working in delivering scientific data to other societal actors in a way they can react to? Why are most scientific data products still underused or invisible?</a:t>
            </a:r>
            <a:br>
              <a:rPr lang="fi-FI"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effectLst/>
                <a:latin typeface="Calibri Light" panose="020F0302020204030204" pitchFamily="34" charset="0"/>
                <a:ea typeface="Times New Roman" panose="02020603050405020304" pitchFamily="18" charset="0"/>
                <a:cs typeface="Times New Roman" panose="02020603050405020304" pitchFamily="18" charset="0"/>
              </a:rPr>
              <a:t>What can we - as an Arctic community - do now to improve the situation?</a:t>
            </a:r>
            <a:endParaRPr lang="fi-FI" sz="14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30596" y="-29100"/>
            <a:ext cx="3748554" cy="2478300"/>
          </a:xfrm>
          <a:prstGeom prst="rect">
            <a:avLst/>
          </a:prstGeom>
          <a:solidFill>
            <a:schemeClr val="bg1"/>
          </a:solidFill>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79150" y="669091"/>
            <a:ext cx="4131895" cy="1081917"/>
          </a:xfrm>
          <a:prstGeom prst="rect">
            <a:avLst/>
          </a:prstGeom>
          <a:noFill/>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5075" y="516706"/>
            <a:ext cx="3037691" cy="1315395"/>
          </a:xfrm>
          <a:prstGeom prst="rect">
            <a:avLst/>
          </a:prstGeom>
          <a:solidFill>
            <a:schemeClr val="bg1"/>
          </a:solidFill>
        </p:spPr>
      </p:pic>
      <p:sp>
        <p:nvSpPr>
          <p:cNvPr id="3" name="TextBox 2">
            <a:extLst>
              <a:ext uri="{FF2B5EF4-FFF2-40B4-BE49-F238E27FC236}">
                <a16:creationId xmlns:a16="http://schemas.microsoft.com/office/drawing/2014/main" id="{5A4D0356-C4CD-3C02-5A6D-2CF60A072898}"/>
              </a:ext>
            </a:extLst>
          </p:cNvPr>
          <p:cNvSpPr txBox="1"/>
          <p:nvPr/>
        </p:nvSpPr>
        <p:spPr>
          <a:xfrm>
            <a:off x="2583402" y="3586579"/>
            <a:ext cx="184731" cy="369332"/>
          </a:xfrm>
          <a:prstGeom prst="rect">
            <a:avLst/>
          </a:prstGeom>
          <a:noFill/>
        </p:spPr>
        <p:txBody>
          <a:bodyPr wrap="none" rtlCol="0">
            <a:spAutoFit/>
          </a:bodyPr>
          <a:lstStyle/>
          <a:p>
            <a:endParaRPr lang="fi-FI" dirty="0"/>
          </a:p>
        </p:txBody>
      </p:sp>
    </p:spTree>
    <p:extLst>
      <p:ext uri="{BB962C8B-B14F-4D97-AF65-F5344CB8AC3E}">
        <p14:creationId xmlns:p14="http://schemas.microsoft.com/office/powerpoint/2010/main" val="35498577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499</TotalTime>
  <Words>1235</Words>
  <Application>Microsoft Office PowerPoint</Application>
  <PresentationFormat>Widescreen</PresentationFormat>
  <Paragraphs>11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Gap analysis of the existing Arctic Science Co-Operations (AASCO)  4-5 Feb 2025  Round Tables Discussions</vt:lpstr>
      <vt:lpstr>Table-1 Arctic Sea ice and Greenland Ice Sheet (ICARP RPT 1) Chair  Petteri Uotila, University of Helsinki Co-chair  Angelika Humbert, The Alfred Wegener Institute    Guiding questions  What are the main research priorities related to Arctic sea ice? How could observations and monitoring support these research priorities? What would be the next steps in implementing supportive actions How to monitor adequately the state of the Greenland Ice Sheet - from surface processes to sea level rise? How to increase knowledge on processes of the ice sheet hydrology? How to do we best foster coordinated monitoring programs of Greenland in the International Polar Year 2032/33? </vt:lpstr>
      <vt:lpstr>Table-2  Short-lived climate forcers (SLCFs) (ICARP RPT 1) Chair  Heikki Lihavainen, SIOS Co-chair  Yubao Qui, Digital Belt and Road Program (DBAR)   Guiding questions  What would be the main research priorities and knowledge gaps in context SLCF and Arctic climate? What observations and where are required to fill the knowledge gaps and improve Arctic climate projections? How to avoid biases caused by SLCF data gaps in understanding SLCF emissions and effects now and in climate projections as half of the Arctic is in many ways inaccessible?  What would be ambitious enough goals for 5th IPY in SLFC context?  </vt:lpstr>
      <vt:lpstr>Table-3  Interplay between Arctic processes and the coupled climate system (ICARP RPT 1) Chair Timo Vihma Finnish Meteorological Institute  Co-chair  Dorotea Iovino, Foundation Euro-Mediterranean Centre on Climate Change (CMCC)    Guiding questions  What are the key knowledge gaps and research priorities regarding local physical processes in the Arctic atmosphere, ocean, and sea ice? How are local processes in the Arctic atmosphere, ocean, and sea ice influenced by heat and moisture transports to the Arctic How are climate feedback effects expected to evolve during this century and beyond? How do changes in the Arctic system impact weather and climate in mid-latitudes?   </vt:lpstr>
      <vt:lpstr>Table-4 Climate interventions (climateinterventions.org, ICARP RPT 7) Chair John Moore, Arctic Centre, University of Lapland Co-chair Marc Macias-Fauria, Department of Geography &amp; the Scott Polar Research Institute University of Cambridge   Guiding questions  What systems in the Arctic are most at risk of collapse, and what, if anything, might delay or avert them? What systems might be helped with only local (domestic law) interventions? What field tests in the Arctic might be feasible - socially, legally and technically? How might preserving the Arctic cryosphere be paid for?      </vt:lpstr>
      <vt:lpstr>Table-5 Research priorities around Arctic air pollution (PACES) Chair Steve Arnold, University of Leeds Co-chair  Kathy Law, LATMOS –CNRS, Paris / Alexander Baklanov University of Copenhagen   Guiding questions    1. What are key remaining knowledge gaps in understanding sources and processing of local emitted air pollutants in the Arctic? 2. What are the research priorities in better understanding impacts of local Arctic air pollution on health, ecosystems, climate? 3. Which science questions could be better addressed by improving frequency and coverage of regular vertical profile sampling of air pollution in the Arctic?   Additional questions; How to improve regular vertical sampling in the Arctic (PACES)   1. Which science questions could be better addressed by improving frequency and coverage of regular vertical profile sampling (aerosol, trace gas, temperature, humidity) in the Arctic? 2. What are the potential platforms available to undertake routine vertical profile sampling? 3. Which technological / instrumentation developments can we expect in advance of IPY (2032-33) to help enable routine vertical sampling?</vt:lpstr>
      <vt:lpstr>Table-6 The role of Co-Production and local communities (ICARP RPT 3, 5) Chair  Cana Itchuaqiyaq, Center for Sustainable Engagement in the Arctic Co-chair Hanna Snellman, Univeristy of Helsinki    Guiding questions  How do you ensure that the principle of “nothing about us without us” guides your research, particularly when working with Arctic Indigenous communities? Beyond this principle, what other ethical guidelines do you prioritize to ensure your research aligns with the values and self-determination of Indigenous peoples? What is your process to actively involve local communities as co-creators in shaping, conducting, and disseminating your research to make it meaningful and beneficial to them? How do you approach language justice and meaningful access in your work, such as sharing research findings in Indigenous languages or through culturally appropriate and accessible mediums? </vt:lpstr>
      <vt:lpstr>Table-7 Pan-Arctic Science Research Collaboration (ICARP RPT 4) Chair  Jennifer Spence, Harvard Kennedy School   Co-chair   Kamrul Hossain, Northern Institute for Environmental and Minority Law, Arctic  Centre, University   Guiding questions  To what extent is Pan-Arctic research collaboration important? What is your vision for Pan-Arctic research collaboration in 2035? What are the challenges for Pan-Arctic research collaboration? What are the tools available and/or do we need to advance Pan-Arctic research collaboration?  </vt:lpstr>
      <vt:lpstr>Table-8 Data-sharing, AI (e.g. ICARP RPT 2, 5) Chair Pier Luigi Buttigieg, the Alfred Wegener Institute, Helmholtz Centre for Polar and Marine Research Co-chair  Jørn Kristiansen, The Norwegian Meteorological Institute   Guiding questions  How can data platforms incorporate Indigenous and local knowledge alongside or integrated with scientific data? What are the most critical unmet needs of diverse user groups, and how can data-driven services be designed to meet those needs effectively?  Can interdisciplinary approaches enhance the availability, quality and usability of environmental data? How do geopolitical challenges and regulatory frameworks impact polar data sharing and service provision, and what actionable recommendations can address these issues? The (artificial) elephant in the room: How do we leverage the AI boom for better data sharing, without it undermining foundational architectures?  Why can't I find all Arctic data (or even metadata) from trusted sources across all Arctic platforms?  What is working in delivering scientific data to other societal actors in a way they can react to? Why are most scientific data products still underused or invisible? What can we - as an Arctic community - do now to improve the situation?</vt:lpstr>
      <vt:lpstr>TABLE : ”name” Discussion  points TBD</vt:lpstr>
      <vt:lpstr>TABLE : ”name” Key  Message(s)</vt:lpstr>
    </vt:vector>
  </TitlesOfParts>
  <Company>University of Helsinki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Lappalainen, Hanna K</dc:creator>
  <cp:lastModifiedBy>Lappalainen, Hanna K</cp:lastModifiedBy>
  <cp:revision>155</cp:revision>
  <dcterms:created xsi:type="dcterms:W3CDTF">2023-09-06T05:41:28Z</dcterms:created>
  <dcterms:modified xsi:type="dcterms:W3CDTF">2025-01-29T11:11:09Z</dcterms:modified>
</cp:coreProperties>
</file>